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EB Garamond"/>
      <p:regular r:id="rId20"/>
      <p:bold r:id="rId21"/>
      <p:italic r:id="rId22"/>
      <p:boldItalic r:id="rId23"/>
    </p:embeddedFont>
    <p:embeddedFont>
      <p:font typeface="EB Garamond ExtraBold"/>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EBGaramond-regular.fntdata"/><Relationship Id="rId22" Type="http://schemas.openxmlformats.org/officeDocument/2006/relationships/font" Target="fonts/EBGaramond-italic.fntdata"/><Relationship Id="rId21" Type="http://schemas.openxmlformats.org/officeDocument/2006/relationships/font" Target="fonts/EBGaramond-bold.fntdata"/><Relationship Id="rId24" Type="http://schemas.openxmlformats.org/officeDocument/2006/relationships/font" Target="fonts/EBGaramondExtraBold-bold.fntdata"/><Relationship Id="rId23" Type="http://schemas.openxmlformats.org/officeDocument/2006/relationships/font" Target="fonts/EBGaramon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EBGaramond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62207ae6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62207ae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62207ae6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62207ae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 name="Google Shape;10;p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 name="Google Shape;12;p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pic>
        <p:nvPicPr>
          <p:cNvPr descr="Bajaj Financial Securities Limited" id="13" name="Google Shape;13;p2"/>
          <p:cNvPicPr preferRelativeResize="0"/>
          <p:nvPr/>
        </p:nvPicPr>
        <p:blipFill rotWithShape="1">
          <a:blip r:embed="rId2">
            <a:alphaModFix/>
          </a:blip>
          <a:srcRect b="33385" l="7188" r="8436" t="9785"/>
          <a:stretch/>
        </p:blipFill>
        <p:spPr>
          <a:xfrm>
            <a:off x="10210800" y="85726"/>
            <a:ext cx="1838324" cy="512348"/>
          </a:xfrm>
          <a:prstGeom prst="rect">
            <a:avLst/>
          </a:prstGeom>
          <a:noFill/>
          <a:ln>
            <a:noFill/>
          </a:ln>
        </p:spPr>
      </p:pic>
      <p:pic>
        <p:nvPicPr>
          <p:cNvPr id="14" name="Google Shape;14;p2"/>
          <p:cNvPicPr preferRelativeResize="0"/>
          <p:nvPr/>
        </p:nvPicPr>
        <p:blipFill rotWithShape="1">
          <a:blip r:embed="rId3">
            <a:alphaModFix/>
          </a:blip>
          <a:srcRect b="0" l="0" r="0" t="0"/>
          <a:stretch/>
        </p:blipFill>
        <p:spPr>
          <a:xfrm>
            <a:off x="123143" y="-307750"/>
            <a:ext cx="1430113" cy="14301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1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p1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1" name="Google Shape;71;p1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7133400" y="1956625"/>
            <a:ext cx="5811900"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1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 name="Google Shape;17;p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 name="Google Shape;18;p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28" name="Google Shape;28;p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 name="Google Shape;29;p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 name="Google Shape;30;p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 name="Google Shape;33;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839788"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1" name="Google Shape;41;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3" name="Google Shape;43;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 name="Google Shape;49;p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 name="Google Shape;50;p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 name="Google Shape;51;p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 name="Google Shape;55;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56" name="Google Shape;56;p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8" name="Google Shape;58;p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10"/>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3" name="Google Shape;63;p1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4" name="Google Shape;64;p1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5" name="Google Shape;65;p1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drive.google.com/file/d/1HAOcs6BVLJ4890iGrHo9lIaZ6dlLIT36/view"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0.png"/><Relationship Id="rId13" Type="http://schemas.openxmlformats.org/officeDocument/2006/relationships/image" Target="../media/image5.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1524000" y="2213206"/>
            <a:ext cx="9144000" cy="1059000"/>
          </a:xfrm>
          <a:prstGeom prst="rect">
            <a:avLst/>
          </a:prstGeom>
          <a:effectLst>
            <a:outerShdw blurRad="200025" rotWithShape="0" algn="bl" dir="5400000" dist="47625">
              <a:srgbClr val="000000">
                <a:alpha val="72000"/>
              </a:srgbClr>
            </a:outerShdw>
          </a:effectLst>
        </p:spPr>
        <p:txBody>
          <a:bodyPr anchorCtr="0" anchor="b" bIns="45700" lIns="91425" spcFirstLastPara="1" rIns="91425" wrap="square" tIns="45700">
            <a:noAutofit/>
          </a:bodyPr>
          <a:lstStyle/>
          <a:p>
            <a:pPr indent="0" lvl="0" marL="0" rtl="0" algn="l">
              <a:spcBef>
                <a:spcPts val="0"/>
              </a:spcBef>
              <a:spcAft>
                <a:spcPts val="0"/>
              </a:spcAft>
              <a:buNone/>
            </a:pPr>
            <a:r>
              <a:rPr lang="en-IN" sz="6500">
                <a:solidFill>
                  <a:srgbClr val="5D2A85"/>
                </a:solidFill>
                <a:latin typeface="EB Garamond ExtraBold"/>
                <a:ea typeface="EB Garamond ExtraBold"/>
                <a:cs typeface="EB Garamond ExtraBold"/>
                <a:sym typeface="EB Garamond ExtraBold"/>
              </a:rPr>
              <a:t>T</a:t>
            </a:r>
            <a:r>
              <a:rPr lang="en-IN" sz="6500">
                <a:solidFill>
                  <a:srgbClr val="5D2A85"/>
                </a:solidFill>
                <a:latin typeface="EB Garamond ExtraBold"/>
                <a:ea typeface="EB Garamond ExtraBold"/>
                <a:cs typeface="EB Garamond ExtraBold"/>
                <a:sym typeface="EB Garamond ExtraBold"/>
              </a:rPr>
              <a:t>EAM AGGREGATORS</a:t>
            </a:r>
            <a:endParaRPr sz="6500">
              <a:solidFill>
                <a:srgbClr val="5D2A85"/>
              </a:solidFill>
              <a:latin typeface="EB Garamond ExtraBold"/>
              <a:ea typeface="EB Garamond ExtraBold"/>
              <a:cs typeface="EB Garamond ExtraBold"/>
              <a:sym typeface="EB Garamond ExtraBold"/>
            </a:endParaRPr>
          </a:p>
        </p:txBody>
      </p:sp>
      <p:sp>
        <p:nvSpPr>
          <p:cNvPr id="83" name="Google Shape;83;p13"/>
          <p:cNvSpPr txBox="1"/>
          <p:nvPr>
            <p:ph idx="1" type="subTitle"/>
          </p:nvPr>
        </p:nvSpPr>
        <p:spPr>
          <a:xfrm>
            <a:off x="1524000" y="3458887"/>
            <a:ext cx="9144000" cy="1185900"/>
          </a:xfrm>
          <a:prstGeom prst="rect">
            <a:avLst/>
          </a:prstGeom>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b="1" lang="en-IN" sz="6000">
                <a:solidFill>
                  <a:srgbClr val="0A0A0A"/>
                </a:solidFill>
                <a:latin typeface="Palatino"/>
                <a:ea typeface="Palatino"/>
                <a:cs typeface="Palatino"/>
                <a:sym typeface="Palatino"/>
              </a:rPr>
              <a:t>Recommendation System</a:t>
            </a:r>
            <a:endParaRPr b="1" sz="6000">
              <a:solidFill>
                <a:srgbClr val="0A0A0A"/>
              </a:solidFill>
              <a:latin typeface="Palatino"/>
              <a:ea typeface="Palatino"/>
              <a:cs typeface="Palatino"/>
              <a:sym typeface="Palatino"/>
            </a:endParaRPr>
          </a:p>
          <a:p>
            <a:pPr indent="0" lvl="0" marL="0" rtl="0" algn="ctr">
              <a:spcBef>
                <a:spcPts val="10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ctrTitle"/>
          </p:nvPr>
        </p:nvSpPr>
        <p:spPr>
          <a:xfrm>
            <a:off x="398850" y="803675"/>
            <a:ext cx="11227500" cy="14199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IN" sz="5700">
                <a:solidFill>
                  <a:srgbClr val="5D2A85"/>
                </a:solidFill>
                <a:latin typeface="EB Garamond"/>
                <a:ea typeface="EB Garamond"/>
                <a:cs typeface="EB Garamond"/>
                <a:sym typeface="EB Garamond"/>
              </a:rPr>
              <a:t>Singular Value Decomposition:</a:t>
            </a:r>
            <a:endParaRPr sz="6700">
              <a:latin typeface="EB Garamond"/>
              <a:ea typeface="EB Garamond"/>
              <a:cs typeface="EB Garamond"/>
              <a:sym typeface="EB Garamond"/>
            </a:endParaRPr>
          </a:p>
        </p:txBody>
      </p:sp>
      <p:sp>
        <p:nvSpPr>
          <p:cNvPr id="151" name="Google Shape;151;p22"/>
          <p:cNvSpPr txBox="1"/>
          <p:nvPr>
            <p:ph idx="1" type="subTitle"/>
          </p:nvPr>
        </p:nvSpPr>
        <p:spPr>
          <a:xfrm>
            <a:off x="482200" y="2357450"/>
            <a:ext cx="11144100" cy="4259400"/>
          </a:xfrm>
          <a:prstGeom prst="rect">
            <a:avLst/>
          </a:prstGeom>
          <a:noFill/>
          <a:ln>
            <a:noFill/>
          </a:ln>
        </p:spPr>
        <p:txBody>
          <a:bodyPr anchorCtr="0" anchor="t" bIns="45700" lIns="91425" spcFirstLastPara="1" rIns="91425" wrap="square" tIns="45700">
            <a:noAutofit/>
          </a:bodyPr>
          <a:lstStyle/>
          <a:p>
            <a:pPr indent="-387350" lvl="0" marL="457200" rtl="0" algn="l">
              <a:lnSpc>
                <a:spcPct val="115000"/>
              </a:lnSpc>
              <a:spcBef>
                <a:spcPts val="1000"/>
              </a:spcBef>
              <a:spcAft>
                <a:spcPts val="0"/>
              </a:spcAft>
              <a:buSzPts val="2500"/>
              <a:buFont typeface="Palatino"/>
              <a:buChar char="●"/>
            </a:pPr>
            <a:r>
              <a:rPr lang="en-IN" sz="2500">
                <a:latin typeface="Palatino"/>
                <a:ea typeface="Palatino"/>
                <a:cs typeface="Palatino"/>
                <a:sym typeface="Palatino"/>
              </a:rPr>
              <a:t>SVD uses a matrix structure where each row represents a user, and each column represents an item. The elements of this matrix are the ratings that are given to items by users. </a:t>
            </a:r>
            <a:endParaRPr sz="2500">
              <a:latin typeface="Palatino"/>
              <a:ea typeface="Palatino"/>
              <a:cs typeface="Palatino"/>
              <a:sym typeface="Palatino"/>
            </a:endParaRPr>
          </a:p>
          <a:p>
            <a:pPr indent="-387350" lvl="0" marL="457200" rtl="0" algn="l">
              <a:lnSpc>
                <a:spcPct val="115000"/>
              </a:lnSpc>
              <a:spcBef>
                <a:spcPts val="0"/>
              </a:spcBef>
              <a:spcAft>
                <a:spcPts val="0"/>
              </a:spcAft>
              <a:buSzPts val="2500"/>
              <a:buFont typeface="Palatino"/>
              <a:buChar char="●"/>
            </a:pPr>
            <a:r>
              <a:rPr lang="en-IN" sz="2500">
                <a:latin typeface="Palatino"/>
                <a:ea typeface="Palatino"/>
                <a:cs typeface="Palatino"/>
                <a:sym typeface="Palatino"/>
              </a:rPr>
              <a:t>It constructs a matrix with the row of users and columns of items and the elements are given by the users’ ratings. </a:t>
            </a:r>
            <a:endParaRPr sz="2500">
              <a:latin typeface="Palatino"/>
              <a:ea typeface="Palatino"/>
              <a:cs typeface="Palatino"/>
              <a:sym typeface="Palatino"/>
            </a:endParaRPr>
          </a:p>
          <a:p>
            <a:pPr indent="-387350" lvl="0" marL="457200" rtl="0" algn="l">
              <a:lnSpc>
                <a:spcPct val="115000"/>
              </a:lnSpc>
              <a:spcBef>
                <a:spcPts val="0"/>
              </a:spcBef>
              <a:spcAft>
                <a:spcPts val="0"/>
              </a:spcAft>
              <a:buSzPts val="2500"/>
              <a:buFont typeface="Palatino"/>
              <a:buChar char="●"/>
            </a:pPr>
            <a:r>
              <a:rPr lang="en-IN" sz="2500">
                <a:latin typeface="Palatino"/>
                <a:ea typeface="Palatino"/>
                <a:cs typeface="Palatino"/>
                <a:sym typeface="Palatino"/>
              </a:rPr>
              <a:t>SVD can be calculated by calling SVD() function.</a:t>
            </a:r>
            <a:endParaRPr sz="2500">
              <a:latin typeface="Palatino"/>
              <a:ea typeface="Palatino"/>
              <a:cs typeface="Palatino"/>
              <a:sym typeface="Palatino"/>
            </a:endParaRPr>
          </a:p>
          <a:p>
            <a:pPr indent="-387350" lvl="0" marL="457200" rtl="0" algn="l">
              <a:lnSpc>
                <a:spcPct val="115000"/>
              </a:lnSpc>
              <a:spcBef>
                <a:spcPts val="0"/>
              </a:spcBef>
              <a:spcAft>
                <a:spcPts val="0"/>
              </a:spcAft>
              <a:buSzPts val="2500"/>
              <a:buFont typeface="Palatino"/>
              <a:buChar char="●"/>
            </a:pPr>
            <a:r>
              <a:rPr lang="en-IN" sz="2500">
                <a:latin typeface="Palatino"/>
                <a:ea typeface="Palatino"/>
                <a:cs typeface="Palatino"/>
                <a:sym typeface="Palatino"/>
              </a:rPr>
              <a:t>Regularization is used to avoid overfitting and generalize the dataset by adding the penalty.</a:t>
            </a:r>
            <a:endParaRPr sz="2500">
              <a:latin typeface="Palatino"/>
              <a:ea typeface="Palatino"/>
              <a:cs typeface="Palatino"/>
              <a:sym typeface="Palati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ctrTitle"/>
          </p:nvPr>
        </p:nvSpPr>
        <p:spPr>
          <a:xfrm>
            <a:off x="964475" y="436675"/>
            <a:ext cx="5344500" cy="645900"/>
          </a:xfrm>
          <a:prstGeom prst="rect">
            <a:avLst/>
          </a:prstGeom>
          <a:noFill/>
          <a:ln>
            <a:noFill/>
          </a:ln>
          <a:effectLst>
            <a:outerShdw blurRad="57150" rotWithShape="0" algn="bl" dir="5400000" dist="19050">
              <a:srgbClr val="000000">
                <a:alpha val="50000"/>
              </a:srgbClr>
            </a:outerShdw>
          </a:effectLst>
        </p:spPr>
        <p:txBody>
          <a:bodyPr anchorCtr="0" anchor="b" bIns="45700" lIns="91425" spcFirstLastPara="1" rIns="91425" wrap="square" tIns="45700">
            <a:noAutofit/>
          </a:bodyPr>
          <a:lstStyle/>
          <a:p>
            <a:pPr indent="0" lvl="0" marL="0" rtl="0" algn="l">
              <a:lnSpc>
                <a:spcPct val="90000"/>
              </a:lnSpc>
              <a:spcBef>
                <a:spcPts val="1000"/>
              </a:spcBef>
              <a:spcAft>
                <a:spcPts val="0"/>
              </a:spcAft>
              <a:buSzPts val="6000"/>
              <a:buNone/>
            </a:pPr>
            <a:r>
              <a:rPr b="1" lang="en-IN" sz="2700">
                <a:solidFill>
                  <a:srgbClr val="5D2A85"/>
                </a:solidFill>
                <a:latin typeface="EB Garamond"/>
                <a:ea typeface="EB Garamond"/>
                <a:cs typeface="EB Garamond"/>
                <a:sym typeface="EB Garamond"/>
              </a:rPr>
              <a:t>Machine Learning Model Training: </a:t>
            </a:r>
            <a:endParaRPr b="1" sz="2700">
              <a:solidFill>
                <a:srgbClr val="5D2A85"/>
              </a:solidFill>
              <a:latin typeface="EB Garamond"/>
              <a:ea typeface="EB Garamond"/>
              <a:cs typeface="EB Garamond"/>
              <a:sym typeface="EB Garamond"/>
            </a:endParaRPr>
          </a:p>
        </p:txBody>
      </p:sp>
      <p:pic>
        <p:nvPicPr>
          <p:cNvPr id="157" name="Google Shape;157;p23"/>
          <p:cNvPicPr preferRelativeResize="0"/>
          <p:nvPr/>
        </p:nvPicPr>
        <p:blipFill rotWithShape="1">
          <a:blip r:embed="rId3">
            <a:alphaModFix/>
          </a:blip>
          <a:srcRect b="0" l="0" r="0" t="0"/>
          <a:stretch/>
        </p:blipFill>
        <p:spPr>
          <a:xfrm>
            <a:off x="1902050" y="1138525"/>
            <a:ext cx="8237625" cy="5545325"/>
          </a:xfrm>
          <a:prstGeom prst="rect">
            <a:avLst/>
          </a:prstGeom>
          <a:noFill/>
          <a:ln>
            <a:noFill/>
          </a:ln>
        </p:spPr>
      </p:pic>
      <p:pic>
        <p:nvPicPr>
          <p:cNvPr id="158" name="Google Shape;158;p23"/>
          <p:cNvPicPr preferRelativeResize="0"/>
          <p:nvPr/>
        </p:nvPicPr>
        <p:blipFill rotWithShape="1">
          <a:blip r:embed="rId4">
            <a:alphaModFix/>
          </a:blip>
          <a:srcRect b="0" l="0" r="0" t="0"/>
          <a:stretch/>
        </p:blipFill>
        <p:spPr>
          <a:xfrm>
            <a:off x="1741300" y="1379625"/>
            <a:ext cx="9030899" cy="559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ctrTitle"/>
          </p:nvPr>
        </p:nvSpPr>
        <p:spPr>
          <a:xfrm>
            <a:off x="1524000" y="2845944"/>
            <a:ext cx="9144000" cy="1166100"/>
          </a:xfrm>
          <a:prstGeom prst="rect">
            <a:avLst/>
          </a:prstGeom>
          <a:effectLst>
            <a:outerShdw blurRad="142875" rotWithShape="0" algn="bl" dir="5400000" dist="19050">
              <a:srgbClr val="000000">
                <a:alpha val="70000"/>
              </a:srgbClr>
            </a:outerShdw>
          </a:effectLst>
        </p:spPr>
        <p:txBody>
          <a:bodyPr anchorCtr="0" anchor="b" bIns="45700" lIns="91425" spcFirstLastPara="1" rIns="91425" wrap="square" tIns="45700">
            <a:noAutofit/>
          </a:bodyPr>
          <a:lstStyle/>
          <a:p>
            <a:pPr indent="0" lvl="0" marL="0" rtl="0" algn="ctr">
              <a:spcBef>
                <a:spcPts val="0"/>
              </a:spcBef>
              <a:spcAft>
                <a:spcPts val="0"/>
              </a:spcAft>
              <a:buNone/>
            </a:pPr>
            <a:r>
              <a:rPr lang="en-IN" sz="7500">
                <a:solidFill>
                  <a:srgbClr val="5D2A85"/>
                </a:solidFill>
                <a:latin typeface="EB Garamond ExtraBold"/>
                <a:ea typeface="EB Garamond ExtraBold"/>
                <a:cs typeface="EB Garamond ExtraBold"/>
                <a:sym typeface="EB Garamond ExtraBold"/>
              </a:rPr>
              <a:t>DEMONSTRATION</a:t>
            </a:r>
            <a:endParaRPr sz="7500">
              <a:solidFill>
                <a:srgbClr val="5D2A85"/>
              </a:solidFill>
              <a:latin typeface="EB Garamond ExtraBold"/>
              <a:ea typeface="EB Garamond ExtraBold"/>
              <a:cs typeface="EB Garamond ExtraBold"/>
              <a:sym typeface="EB Garamond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title="Project Name.mp4">
            <a:hlinkClick r:id="rId3"/>
          </p:cNvPr>
          <p:cNvPicPr preferRelativeResize="0"/>
          <p:nvPr/>
        </p:nvPicPr>
        <p:blipFill rotWithShape="1">
          <a:blip r:embed="rId4">
            <a:alphaModFix/>
          </a:blip>
          <a:srcRect b="0" l="0" r="0" t="0"/>
          <a:stretch/>
        </p:blipFill>
        <p:spPr>
          <a:xfrm>
            <a:off x="1588738" y="1352825"/>
            <a:ext cx="9014525" cy="5304250"/>
          </a:xfrm>
          <a:prstGeom prst="rect">
            <a:avLst/>
          </a:prstGeom>
          <a:noFill/>
          <a:ln>
            <a:noFill/>
          </a:ln>
          <a:effectLst>
            <a:outerShdw blurRad="57150" rotWithShape="0" algn="bl" dir="5400000" dist="19050">
              <a:srgbClr val="000000">
                <a:alpha val="49803"/>
              </a:srgbClr>
            </a:outerShdw>
          </a:effectLst>
        </p:spPr>
      </p:pic>
      <p:sp>
        <p:nvSpPr>
          <p:cNvPr id="169" name="Google Shape;169;p25"/>
          <p:cNvSpPr txBox="1"/>
          <p:nvPr/>
        </p:nvSpPr>
        <p:spPr>
          <a:xfrm>
            <a:off x="1588800" y="616150"/>
            <a:ext cx="9014400" cy="631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IN" sz="2900" u="none" cap="none" strike="noStrike">
                <a:solidFill>
                  <a:srgbClr val="5D2A85"/>
                </a:solidFill>
                <a:latin typeface="Arial"/>
                <a:ea typeface="Arial"/>
                <a:cs typeface="Arial"/>
                <a:sym typeface="Arial"/>
              </a:rPr>
              <a:t>Click this mock up video for the preview of our website:</a:t>
            </a:r>
            <a:endParaRPr b="1" i="0" sz="2900" u="none" cap="none" strike="noStrike">
              <a:solidFill>
                <a:srgbClr val="5D2A8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972775" y="395125"/>
            <a:ext cx="9580800" cy="13257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5D2A85"/>
              </a:buClr>
              <a:buSzPts val="4400"/>
              <a:buFont typeface="Arial"/>
              <a:buNone/>
            </a:pPr>
            <a:r>
              <a:rPr b="1" i="0" lang="en-IN" sz="5400" u="none" cap="none" strike="noStrike">
                <a:solidFill>
                  <a:srgbClr val="5D2A85"/>
                </a:solidFill>
                <a:latin typeface="EB Garamond"/>
                <a:ea typeface="EB Garamond"/>
                <a:cs typeface="EB Garamond"/>
                <a:sym typeface="EB Garamond"/>
              </a:rPr>
              <a:t>Future possible enhancements</a:t>
            </a:r>
            <a:endParaRPr b="1" i="0" sz="2400" u="none" cap="none" strike="noStrike">
              <a:solidFill>
                <a:srgbClr val="5D2A85"/>
              </a:solidFill>
              <a:latin typeface="EB Garamond"/>
              <a:ea typeface="EB Garamond"/>
              <a:cs typeface="EB Garamond"/>
              <a:sym typeface="EB Garamond"/>
            </a:endParaRPr>
          </a:p>
        </p:txBody>
      </p:sp>
      <p:sp>
        <p:nvSpPr>
          <p:cNvPr id="175" name="Google Shape;175;p26"/>
          <p:cNvSpPr txBox="1"/>
          <p:nvPr/>
        </p:nvSpPr>
        <p:spPr>
          <a:xfrm>
            <a:off x="505375" y="1720825"/>
            <a:ext cx="10515600" cy="5003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000"/>
              </a:spcBef>
              <a:spcAft>
                <a:spcPts val="0"/>
              </a:spcAft>
              <a:buClr>
                <a:srgbClr val="000000"/>
              </a:buClr>
              <a:buSzPts val="960"/>
              <a:buFont typeface="Arial"/>
              <a:buNone/>
            </a:pPr>
            <a:r>
              <a:t/>
            </a:r>
            <a:endParaRPr i="0" sz="1260" u="none" cap="none" strike="noStrike">
              <a:solidFill>
                <a:schemeClr val="dk1"/>
              </a:solidFill>
              <a:latin typeface="Palatino"/>
              <a:ea typeface="Palatino"/>
              <a:cs typeface="Palatino"/>
              <a:sym typeface="Palatino"/>
            </a:endParaRPr>
          </a:p>
          <a:p>
            <a:pPr indent="-381000" lvl="0" marL="457200" marR="0" rtl="0" algn="l">
              <a:lnSpc>
                <a:spcPct val="115000"/>
              </a:lnSpc>
              <a:spcBef>
                <a:spcPts val="1000"/>
              </a:spcBef>
              <a:spcAft>
                <a:spcPts val="0"/>
              </a:spcAft>
              <a:buClr>
                <a:srgbClr val="5D2A85"/>
              </a:buClr>
              <a:buSzPts val="2400"/>
              <a:buFont typeface="Arial"/>
              <a:buChar char="●"/>
            </a:pPr>
            <a:r>
              <a:rPr b="1" i="0" lang="en-IN" sz="2800" u="none" cap="none" strike="noStrike">
                <a:solidFill>
                  <a:srgbClr val="5D2A85"/>
                </a:solidFill>
                <a:latin typeface="Palatino"/>
                <a:ea typeface="Palatino"/>
                <a:cs typeface="Palatino"/>
                <a:sym typeface="Palatino"/>
              </a:rPr>
              <a:t>Android/iOS Application:</a:t>
            </a:r>
            <a:r>
              <a:rPr i="0" lang="en-IN" sz="2700" u="none" cap="none" strike="noStrike">
                <a:solidFill>
                  <a:schemeClr val="dk1"/>
                </a:solidFill>
                <a:latin typeface="Palatino"/>
                <a:ea typeface="Palatino"/>
                <a:cs typeface="Palatino"/>
                <a:sym typeface="Palatino"/>
              </a:rPr>
              <a:t> </a:t>
            </a:r>
            <a:endParaRPr i="0" sz="2700" u="none" cap="none" strike="noStrike">
              <a:solidFill>
                <a:schemeClr val="dk1"/>
              </a:solidFill>
              <a:latin typeface="Palatino"/>
              <a:ea typeface="Palatino"/>
              <a:cs typeface="Palatino"/>
              <a:sym typeface="Palatino"/>
            </a:endParaRPr>
          </a:p>
          <a:p>
            <a:pPr indent="0" lvl="0" marL="457200" marR="0" rtl="0" algn="l">
              <a:lnSpc>
                <a:spcPct val="115000"/>
              </a:lnSpc>
              <a:spcBef>
                <a:spcPts val="1000"/>
              </a:spcBef>
              <a:spcAft>
                <a:spcPts val="0"/>
              </a:spcAft>
              <a:buClr>
                <a:srgbClr val="000000"/>
              </a:buClr>
              <a:buSzPts val="2300"/>
              <a:buFont typeface="Arial"/>
              <a:buNone/>
            </a:pPr>
            <a:r>
              <a:rPr i="0" lang="en-IN" sz="2600" u="none" cap="none" strike="noStrike">
                <a:solidFill>
                  <a:schemeClr val="dk1"/>
                </a:solidFill>
                <a:latin typeface="Palatino"/>
                <a:ea typeface="Palatino"/>
                <a:cs typeface="Palatino"/>
                <a:sym typeface="Palatino"/>
              </a:rPr>
              <a:t>We plan to extend this idea to a mobile application for user convenience and better accessibility.</a:t>
            </a:r>
            <a:endParaRPr i="0" sz="2600" u="none" cap="none" strike="noStrike">
              <a:solidFill>
                <a:schemeClr val="dk1"/>
              </a:solidFill>
              <a:latin typeface="Palatino"/>
              <a:ea typeface="Palatino"/>
              <a:cs typeface="Palatino"/>
              <a:sym typeface="Palatino"/>
            </a:endParaRPr>
          </a:p>
          <a:p>
            <a:pPr indent="-406400" lvl="0" marL="457200" marR="0" rtl="0" algn="l">
              <a:lnSpc>
                <a:spcPct val="115000"/>
              </a:lnSpc>
              <a:spcBef>
                <a:spcPts val="1000"/>
              </a:spcBef>
              <a:spcAft>
                <a:spcPts val="0"/>
              </a:spcAft>
              <a:buClr>
                <a:srgbClr val="5D2A85"/>
              </a:buClr>
              <a:buSzPts val="2800"/>
              <a:buFont typeface="Palatino"/>
              <a:buChar char="●"/>
            </a:pPr>
            <a:r>
              <a:rPr b="1" i="0" lang="en-IN" sz="2800" u="none" cap="none" strike="noStrike">
                <a:solidFill>
                  <a:srgbClr val="5D2A85"/>
                </a:solidFill>
                <a:latin typeface="Palatino"/>
                <a:ea typeface="Palatino"/>
                <a:cs typeface="Palatino"/>
                <a:sym typeface="Palatino"/>
              </a:rPr>
              <a:t>Chat BOT: </a:t>
            </a:r>
            <a:endParaRPr b="1" i="0" sz="2800" u="none" cap="none" strike="noStrike">
              <a:solidFill>
                <a:srgbClr val="5D2A85"/>
              </a:solidFill>
              <a:latin typeface="Palatino"/>
              <a:ea typeface="Palatino"/>
              <a:cs typeface="Palatino"/>
              <a:sym typeface="Palatino"/>
            </a:endParaRPr>
          </a:p>
          <a:p>
            <a:pPr indent="0" lvl="0" marL="457200" marR="0" rtl="0" algn="l">
              <a:lnSpc>
                <a:spcPct val="115000"/>
              </a:lnSpc>
              <a:spcBef>
                <a:spcPts val="1000"/>
              </a:spcBef>
              <a:spcAft>
                <a:spcPts val="0"/>
              </a:spcAft>
              <a:buClr>
                <a:srgbClr val="000000"/>
              </a:buClr>
              <a:buSzPts val="2300"/>
              <a:buFont typeface="Arial"/>
              <a:buNone/>
            </a:pPr>
            <a:r>
              <a:rPr i="0" lang="en-IN" sz="2600" u="none" cap="none" strike="noStrike">
                <a:solidFill>
                  <a:schemeClr val="dk1"/>
                </a:solidFill>
                <a:latin typeface="Palatino"/>
                <a:ea typeface="Palatino"/>
                <a:cs typeface="Palatino"/>
                <a:sym typeface="Palatino"/>
              </a:rPr>
              <a:t>We plan to design a chat bot to improve and facilitate better user-support and provide instant help.</a:t>
            </a:r>
            <a:endParaRPr i="0" sz="2600" u="none" cap="none" strike="noStrike">
              <a:solidFill>
                <a:schemeClr val="dk1"/>
              </a:solidFill>
              <a:latin typeface="Palatino"/>
              <a:ea typeface="Palatino"/>
              <a:cs typeface="Palatino"/>
              <a:sym typeface="Palatino"/>
            </a:endParaRPr>
          </a:p>
          <a:p>
            <a:pPr indent="0" lvl="0" marL="457200" marR="0" rtl="0" algn="l">
              <a:lnSpc>
                <a:spcPct val="115000"/>
              </a:lnSpc>
              <a:spcBef>
                <a:spcPts val="1000"/>
              </a:spcBef>
              <a:spcAft>
                <a:spcPts val="0"/>
              </a:spcAft>
              <a:buClr>
                <a:srgbClr val="000000"/>
              </a:buClr>
              <a:buSzPts val="960"/>
              <a:buFont typeface="Arial"/>
              <a:buNone/>
            </a:pPr>
            <a:r>
              <a:t/>
            </a:r>
            <a:endParaRPr i="0" sz="1260" u="none" cap="none" strike="noStrike">
              <a:solidFill>
                <a:schemeClr val="dk1"/>
              </a:solidFill>
              <a:latin typeface="Palatino"/>
              <a:ea typeface="Palatino"/>
              <a:cs typeface="Palatino"/>
              <a:sym typeface="Palatino"/>
            </a:endParaRPr>
          </a:p>
          <a:p>
            <a:pPr indent="0" lvl="0" marL="0" marR="0" rtl="0" algn="l">
              <a:lnSpc>
                <a:spcPct val="115000"/>
              </a:lnSpc>
              <a:spcBef>
                <a:spcPts val="1000"/>
              </a:spcBef>
              <a:spcAft>
                <a:spcPts val="0"/>
              </a:spcAft>
              <a:buClr>
                <a:schemeClr val="accent1"/>
              </a:buClr>
              <a:buSzPts val="960"/>
              <a:buFont typeface="Arial"/>
              <a:buNone/>
            </a:pPr>
            <a:r>
              <a:t/>
            </a:r>
            <a:endParaRPr i="0" sz="1260" u="none" cap="none" strike="noStrike">
              <a:solidFill>
                <a:schemeClr val="dk1"/>
              </a:solidFill>
              <a:latin typeface="Palatino"/>
              <a:ea typeface="Palatino"/>
              <a:cs typeface="Palatino"/>
              <a:sym typeface="Palatino"/>
            </a:endParaRPr>
          </a:p>
          <a:p>
            <a:pPr indent="0" lvl="0" marL="0" marR="0" rtl="0" algn="l">
              <a:lnSpc>
                <a:spcPct val="115000"/>
              </a:lnSpc>
              <a:spcBef>
                <a:spcPts val="1000"/>
              </a:spcBef>
              <a:spcAft>
                <a:spcPts val="0"/>
              </a:spcAft>
              <a:buClr>
                <a:schemeClr val="accent1"/>
              </a:buClr>
              <a:buSzPts val="960"/>
              <a:buFont typeface="Arial"/>
              <a:buNone/>
            </a:pPr>
            <a:r>
              <a:t/>
            </a:r>
            <a:endParaRPr i="0" sz="1260" u="none" cap="none" strike="noStrike">
              <a:solidFill>
                <a:schemeClr val="dk1"/>
              </a:solidFill>
              <a:latin typeface="Palatino"/>
              <a:ea typeface="Palatino"/>
              <a:cs typeface="Palatino"/>
              <a:sym typeface="Palati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540407" y="396751"/>
            <a:ext cx="10515600" cy="132556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5D2A85"/>
              </a:buClr>
              <a:buSzPts val="4400"/>
              <a:buFont typeface="Arial"/>
              <a:buNone/>
            </a:pPr>
            <a:r>
              <a:t/>
            </a:r>
            <a:endParaRPr b="0" i="0" sz="1400" u="none" cap="none" strike="noStrike">
              <a:solidFill>
                <a:schemeClr val="dk1"/>
              </a:solidFill>
              <a:latin typeface="Arial"/>
              <a:ea typeface="Arial"/>
              <a:cs typeface="Arial"/>
              <a:sym typeface="Arial"/>
            </a:endParaRPr>
          </a:p>
        </p:txBody>
      </p:sp>
      <p:sp>
        <p:nvSpPr>
          <p:cNvPr id="181" name="Google Shape;181;p27"/>
          <p:cNvSpPr txBox="1"/>
          <p:nvPr/>
        </p:nvSpPr>
        <p:spPr>
          <a:xfrm>
            <a:off x="626400" y="2698950"/>
            <a:ext cx="10939200" cy="1460100"/>
          </a:xfrm>
          <a:prstGeom prst="rect">
            <a:avLst/>
          </a:prstGeom>
          <a:noFill/>
          <a:ln>
            <a:noFill/>
          </a:ln>
          <a:effectLst>
            <a:outerShdw blurRad="157163" rotWithShape="0" algn="bl" dir="5400000" dist="57150">
              <a:srgbClr val="000000">
                <a:alpha val="73000"/>
              </a:srgbClr>
            </a:outerShdw>
          </a:effectLst>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chemeClr val="accent1"/>
              </a:buClr>
              <a:buSzPts val="2400"/>
              <a:buFont typeface="Arial"/>
              <a:buNone/>
            </a:pPr>
            <a:r>
              <a:rPr b="1" i="0" lang="en-IN" sz="8800" u="none" cap="none" strike="noStrike">
                <a:solidFill>
                  <a:srgbClr val="5D2A85"/>
                </a:solidFill>
                <a:latin typeface="EB Garamond"/>
                <a:ea typeface="EB Garamond"/>
                <a:cs typeface="EB Garamond"/>
                <a:sym typeface="EB Garamond"/>
              </a:rPr>
              <a:t>THANK YOU!</a:t>
            </a:r>
            <a:endParaRPr b="1" i="0" sz="8800" u="none" cap="none" strike="noStrike">
              <a:solidFill>
                <a:srgbClr val="5D2A85"/>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nvSpPr>
        <p:spPr>
          <a:xfrm>
            <a:off x="540375" y="268874"/>
            <a:ext cx="10515600" cy="1119300"/>
          </a:xfrm>
          <a:prstGeom prst="rect">
            <a:avLst/>
          </a:prstGeom>
          <a:noFill/>
          <a:ln>
            <a:noFill/>
          </a:ln>
          <a:effectLst>
            <a:outerShdw blurRad="114300" rotWithShape="0" algn="bl" dist="38100">
              <a:srgbClr val="000000">
                <a:alpha val="49803"/>
              </a:srgbClr>
            </a:outerShdw>
          </a:effectLst>
        </p:spPr>
        <p:txBody>
          <a:bodyPr anchorCtr="0" anchor="b" bIns="45700" lIns="91425" spcFirstLastPara="1" rIns="91425" wrap="square" tIns="45700">
            <a:normAutofit/>
          </a:bodyPr>
          <a:lstStyle/>
          <a:p>
            <a:pPr indent="457200" lvl="0" marL="3200400" marR="0" rtl="0" algn="l">
              <a:lnSpc>
                <a:spcPct val="90000"/>
              </a:lnSpc>
              <a:spcBef>
                <a:spcPts val="0"/>
              </a:spcBef>
              <a:spcAft>
                <a:spcPts val="0"/>
              </a:spcAft>
              <a:buClr>
                <a:srgbClr val="5D2A85"/>
              </a:buClr>
              <a:buSzPts val="4400"/>
              <a:buFont typeface="Arial"/>
              <a:buNone/>
            </a:pPr>
            <a:r>
              <a:rPr b="1" i="0" lang="en-IN" sz="5300" u="none" cap="none" strike="noStrike">
                <a:solidFill>
                  <a:srgbClr val="5D2A85"/>
                </a:solidFill>
                <a:latin typeface="EB Garamond"/>
                <a:ea typeface="EB Garamond"/>
                <a:cs typeface="EB Garamond"/>
                <a:sym typeface="EB Garamond"/>
              </a:rPr>
              <a:t>Tech Stack:</a:t>
            </a:r>
            <a:endParaRPr b="1" i="0" sz="5300" u="none" cap="none" strike="noStrike">
              <a:solidFill>
                <a:srgbClr val="5D2A85"/>
              </a:solidFill>
              <a:latin typeface="EB Garamond"/>
              <a:ea typeface="EB Garamond"/>
              <a:cs typeface="EB Garamond"/>
              <a:sym typeface="EB Garamond"/>
            </a:endParaRPr>
          </a:p>
        </p:txBody>
      </p:sp>
      <p:sp>
        <p:nvSpPr>
          <p:cNvPr id="89" name="Google Shape;89;p14"/>
          <p:cNvSpPr txBox="1"/>
          <p:nvPr/>
        </p:nvSpPr>
        <p:spPr>
          <a:xfrm>
            <a:off x="687750" y="1388045"/>
            <a:ext cx="10515600" cy="516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1000"/>
              </a:spcBef>
              <a:spcAft>
                <a:spcPts val="0"/>
              </a:spcAft>
              <a:buClr>
                <a:srgbClr val="5D2A85"/>
              </a:buClr>
              <a:buSzPts val="2500"/>
              <a:buFont typeface="Palatino"/>
              <a:buChar char="●"/>
            </a:pPr>
            <a:r>
              <a:rPr b="1" i="0" lang="en-IN" sz="2500" u="none" cap="none" strike="noStrike">
                <a:solidFill>
                  <a:srgbClr val="5D2A85"/>
                </a:solidFill>
                <a:latin typeface="Palatino"/>
                <a:ea typeface="Palatino"/>
                <a:cs typeface="Palatino"/>
                <a:sym typeface="Palatino"/>
              </a:rPr>
              <a:t>Backend :</a:t>
            </a:r>
            <a:endParaRPr b="1" i="0" sz="2500" u="none" cap="none" strike="noStrike">
              <a:solidFill>
                <a:srgbClr val="5D2A85"/>
              </a:solidFill>
              <a:latin typeface="Palatino"/>
              <a:ea typeface="Palatino"/>
              <a:cs typeface="Palatino"/>
              <a:sym typeface="Palatino"/>
            </a:endParaRPr>
          </a:p>
          <a:p>
            <a:pPr indent="-387350" lvl="1" marL="914400" marR="0" rtl="0" algn="l">
              <a:lnSpc>
                <a:spcPct val="150000"/>
              </a:lnSpc>
              <a:spcBef>
                <a:spcPts val="1000"/>
              </a:spcBef>
              <a:spcAft>
                <a:spcPts val="0"/>
              </a:spcAft>
              <a:buClr>
                <a:srgbClr val="5D2A85"/>
              </a:buClr>
              <a:buSzPts val="2500"/>
              <a:buFont typeface="Palatino"/>
              <a:buChar char="○"/>
            </a:pPr>
            <a:r>
              <a:rPr b="1" i="0" lang="en-IN" sz="2300" u="none" cap="none" strike="noStrike">
                <a:solidFill>
                  <a:schemeClr val="dk1"/>
                </a:solidFill>
                <a:latin typeface="Palatino"/>
                <a:ea typeface="Palatino"/>
                <a:cs typeface="Palatino"/>
                <a:sym typeface="Palatino"/>
              </a:rPr>
              <a:t>Django/NodeJs</a:t>
            </a:r>
            <a:r>
              <a:rPr b="1" i="0" lang="en-IN" sz="2500" u="none" cap="none" strike="noStrike">
                <a:solidFill>
                  <a:schemeClr val="dk1"/>
                </a:solidFill>
                <a:latin typeface="Palatino"/>
                <a:ea typeface="Palatino"/>
                <a:cs typeface="Palatino"/>
                <a:sym typeface="Palatino"/>
              </a:rPr>
              <a:t>                     </a:t>
            </a:r>
            <a:endParaRPr b="1" i="0" sz="2500" u="none" cap="none" strike="noStrike">
              <a:solidFill>
                <a:schemeClr val="dk1"/>
              </a:solidFill>
              <a:latin typeface="Palatino"/>
              <a:ea typeface="Palatino"/>
              <a:cs typeface="Palatino"/>
              <a:sym typeface="Palatino"/>
            </a:endParaRPr>
          </a:p>
          <a:p>
            <a:pPr indent="-387350" lvl="1" marL="914400" marR="0" rtl="0" algn="l">
              <a:lnSpc>
                <a:spcPct val="150000"/>
              </a:lnSpc>
              <a:spcBef>
                <a:spcPts val="1000"/>
              </a:spcBef>
              <a:spcAft>
                <a:spcPts val="0"/>
              </a:spcAft>
              <a:buClr>
                <a:srgbClr val="5D2A85"/>
              </a:buClr>
              <a:buSzPts val="2500"/>
              <a:buFont typeface="Palatino"/>
              <a:buChar char="○"/>
            </a:pPr>
            <a:r>
              <a:rPr b="1" i="0" lang="en-IN" sz="2500" u="none" cap="none" strike="noStrike">
                <a:solidFill>
                  <a:schemeClr val="dk1"/>
                </a:solidFill>
                <a:latin typeface="Palatino"/>
                <a:ea typeface="Palatino"/>
                <a:cs typeface="Palatino"/>
                <a:sym typeface="Palatino"/>
              </a:rPr>
              <a:t> </a:t>
            </a:r>
            <a:r>
              <a:rPr b="1" i="0" lang="en-IN" sz="2300" u="none" cap="none" strike="noStrike">
                <a:solidFill>
                  <a:schemeClr val="dk1"/>
                </a:solidFill>
                <a:latin typeface="Palatino"/>
                <a:ea typeface="Palatino"/>
                <a:cs typeface="Palatino"/>
                <a:sym typeface="Palatino"/>
              </a:rPr>
              <a:t>ExpressJs</a:t>
            </a:r>
            <a:r>
              <a:rPr b="1" i="0" lang="en-IN" sz="2500" u="none" cap="none" strike="noStrike">
                <a:solidFill>
                  <a:schemeClr val="dk1"/>
                </a:solidFill>
                <a:latin typeface="Palatino"/>
                <a:ea typeface="Palatino"/>
                <a:cs typeface="Palatino"/>
                <a:sym typeface="Palatino"/>
              </a:rPr>
              <a:t>                            </a:t>
            </a:r>
            <a:endParaRPr b="1" i="0" sz="2500" u="none" cap="none" strike="noStrike">
              <a:solidFill>
                <a:schemeClr val="dk1"/>
              </a:solidFill>
              <a:latin typeface="Palatino"/>
              <a:ea typeface="Palatino"/>
              <a:cs typeface="Palatino"/>
              <a:sym typeface="Palatino"/>
            </a:endParaRPr>
          </a:p>
          <a:p>
            <a:pPr indent="-342900" lvl="0" marL="342900" marR="0" rtl="0" algn="l">
              <a:lnSpc>
                <a:spcPct val="90000"/>
              </a:lnSpc>
              <a:spcBef>
                <a:spcPts val="1000"/>
              </a:spcBef>
              <a:spcAft>
                <a:spcPts val="0"/>
              </a:spcAft>
              <a:buClr>
                <a:srgbClr val="5D2A85"/>
              </a:buClr>
              <a:buSzPts val="2400"/>
              <a:buFont typeface="Palatino"/>
              <a:buChar char="●"/>
            </a:pPr>
            <a:r>
              <a:rPr b="1" i="0" lang="en-IN" sz="2400" u="none" cap="none" strike="noStrike">
                <a:solidFill>
                  <a:srgbClr val="5D2A85"/>
                </a:solidFill>
                <a:latin typeface="Palatino"/>
                <a:ea typeface="Palatino"/>
                <a:cs typeface="Palatino"/>
                <a:sym typeface="Palatino"/>
              </a:rPr>
              <a:t>Frontend:</a:t>
            </a:r>
            <a:endParaRPr b="1" i="0" sz="2400" u="none" cap="none" strike="noStrike">
              <a:solidFill>
                <a:srgbClr val="5D2A85"/>
              </a:solidFill>
              <a:latin typeface="Palatino"/>
              <a:ea typeface="Palatino"/>
              <a:cs typeface="Palatino"/>
              <a:sym typeface="Palatino"/>
            </a:endParaRPr>
          </a:p>
          <a:p>
            <a:pPr indent="-374650" lvl="1" marL="914400" marR="0" rtl="0" algn="l">
              <a:lnSpc>
                <a:spcPct val="150000"/>
              </a:lnSpc>
              <a:spcBef>
                <a:spcPts val="1000"/>
              </a:spcBef>
              <a:spcAft>
                <a:spcPts val="0"/>
              </a:spcAft>
              <a:buClr>
                <a:srgbClr val="5D2A85"/>
              </a:buClr>
              <a:buSzPts val="2300"/>
              <a:buFont typeface="Palatino"/>
              <a:buChar char="○"/>
            </a:pPr>
            <a:r>
              <a:rPr b="1" i="0" lang="en-IN" sz="2300" u="none" cap="none" strike="noStrike">
                <a:solidFill>
                  <a:schemeClr val="dk1"/>
                </a:solidFill>
                <a:latin typeface="Palatino"/>
                <a:ea typeface="Palatino"/>
                <a:cs typeface="Palatino"/>
                <a:sym typeface="Palatino"/>
              </a:rPr>
              <a:t>ReactJS </a:t>
            </a:r>
            <a:endParaRPr b="1" i="0" sz="2300" u="none" cap="none" strike="noStrike">
              <a:solidFill>
                <a:schemeClr val="dk1"/>
              </a:solidFill>
              <a:latin typeface="Palatino"/>
              <a:ea typeface="Palatino"/>
              <a:cs typeface="Palatino"/>
              <a:sym typeface="Palatino"/>
            </a:endParaRPr>
          </a:p>
          <a:p>
            <a:pPr indent="-381000" lvl="1" marL="914400" marR="0" rtl="0" algn="l">
              <a:lnSpc>
                <a:spcPct val="90000"/>
              </a:lnSpc>
              <a:spcBef>
                <a:spcPts val="1000"/>
              </a:spcBef>
              <a:spcAft>
                <a:spcPts val="0"/>
              </a:spcAft>
              <a:buClr>
                <a:srgbClr val="5D2A85"/>
              </a:buClr>
              <a:buSzPts val="2400"/>
              <a:buFont typeface="Arial"/>
              <a:buChar char="○"/>
            </a:pPr>
            <a:r>
              <a:rPr b="1" i="0" lang="en-IN" sz="2300" u="none" cap="none" strike="noStrike">
                <a:solidFill>
                  <a:schemeClr val="dk1"/>
                </a:solidFill>
                <a:latin typeface="Palatino"/>
                <a:ea typeface="Palatino"/>
                <a:cs typeface="Palatino"/>
                <a:sym typeface="Palatino"/>
              </a:rPr>
              <a:t>Html    </a:t>
            </a:r>
            <a:r>
              <a:rPr i="0" lang="en-IN" sz="2400" u="none" cap="none" strike="noStrike">
                <a:solidFill>
                  <a:schemeClr val="dk1"/>
                </a:solidFill>
                <a:latin typeface="Palatino"/>
                <a:ea typeface="Palatino"/>
                <a:cs typeface="Palatino"/>
                <a:sym typeface="Palatino"/>
              </a:rPr>
              <a:t>  </a:t>
            </a:r>
            <a:endParaRPr i="0" sz="2400" u="none" cap="none" strike="noStrike">
              <a:solidFill>
                <a:schemeClr val="dk1"/>
              </a:solidFill>
              <a:latin typeface="Palatino"/>
              <a:ea typeface="Palatino"/>
              <a:cs typeface="Palatino"/>
              <a:sym typeface="Palatino"/>
            </a:endParaRPr>
          </a:p>
          <a:p>
            <a:pPr indent="-342900" lvl="0" marL="342900" marR="0" rtl="0" algn="l">
              <a:lnSpc>
                <a:spcPct val="90000"/>
              </a:lnSpc>
              <a:spcBef>
                <a:spcPts val="1000"/>
              </a:spcBef>
              <a:spcAft>
                <a:spcPts val="0"/>
              </a:spcAft>
              <a:buClr>
                <a:srgbClr val="5D2A85"/>
              </a:buClr>
              <a:buSzPts val="2500"/>
              <a:buFont typeface="Palatino"/>
              <a:buChar char="●"/>
            </a:pPr>
            <a:r>
              <a:rPr b="1" i="0" lang="en-IN" sz="2500" u="none" cap="none" strike="noStrike">
                <a:solidFill>
                  <a:srgbClr val="5D2A85"/>
                </a:solidFill>
                <a:latin typeface="Palatino"/>
                <a:ea typeface="Palatino"/>
                <a:cs typeface="Palatino"/>
                <a:sym typeface="Palatino"/>
              </a:rPr>
              <a:t>Machine Learning:</a:t>
            </a:r>
            <a:endParaRPr b="1" i="0" sz="2500" u="none" cap="none" strike="noStrike">
              <a:solidFill>
                <a:srgbClr val="5D2A85"/>
              </a:solidFill>
              <a:latin typeface="Palatino"/>
              <a:ea typeface="Palatino"/>
              <a:cs typeface="Palatino"/>
              <a:sym typeface="Palatino"/>
            </a:endParaRPr>
          </a:p>
          <a:p>
            <a:pPr indent="-381000" lvl="1" marL="914400" marR="0" rtl="0" algn="l">
              <a:lnSpc>
                <a:spcPct val="115000"/>
              </a:lnSpc>
              <a:spcBef>
                <a:spcPts val="1000"/>
              </a:spcBef>
              <a:spcAft>
                <a:spcPts val="0"/>
              </a:spcAft>
              <a:buClr>
                <a:srgbClr val="5D2A85"/>
              </a:buClr>
              <a:buSzPts val="2400"/>
              <a:buFont typeface="Palatino"/>
              <a:buChar char="○"/>
            </a:pPr>
            <a:r>
              <a:rPr b="1" i="0" lang="en-IN" sz="2300" u="none" cap="none" strike="noStrike">
                <a:solidFill>
                  <a:schemeClr val="dk1"/>
                </a:solidFill>
                <a:latin typeface="Palatino"/>
                <a:ea typeface="Palatino"/>
                <a:cs typeface="Palatino"/>
                <a:sym typeface="Palatino"/>
              </a:rPr>
              <a:t>Python</a:t>
            </a:r>
            <a:endParaRPr b="1" i="0" sz="2300" u="none" cap="none" strike="noStrike">
              <a:solidFill>
                <a:schemeClr val="dk1"/>
              </a:solidFill>
              <a:latin typeface="Palatino"/>
              <a:ea typeface="Palatino"/>
              <a:cs typeface="Palatino"/>
              <a:sym typeface="Palatino"/>
            </a:endParaRPr>
          </a:p>
          <a:p>
            <a:pPr indent="-381000" lvl="1" marL="914400" marR="0" rtl="0" algn="l">
              <a:lnSpc>
                <a:spcPct val="115000"/>
              </a:lnSpc>
              <a:spcBef>
                <a:spcPts val="1000"/>
              </a:spcBef>
              <a:spcAft>
                <a:spcPts val="0"/>
              </a:spcAft>
              <a:buClr>
                <a:srgbClr val="5D2A85"/>
              </a:buClr>
              <a:buSzPts val="2400"/>
              <a:buFont typeface="Palatino"/>
              <a:buChar char="○"/>
            </a:pPr>
            <a:r>
              <a:rPr b="1" i="0" lang="en-IN" sz="2300" u="none" cap="none" strike="noStrike">
                <a:solidFill>
                  <a:schemeClr val="dk1"/>
                </a:solidFill>
                <a:latin typeface="Palatino"/>
                <a:ea typeface="Palatino"/>
                <a:cs typeface="Palatino"/>
                <a:sym typeface="Palatino"/>
              </a:rPr>
              <a:t>Python Libraries (Numpy, Pandas, Surprise, Sklearn, Seaborn)</a:t>
            </a:r>
            <a:endParaRPr b="1" i="0" sz="2300" u="none" cap="none" strike="noStrike">
              <a:solidFill>
                <a:schemeClr val="dk1"/>
              </a:solidFill>
              <a:latin typeface="Palatino"/>
              <a:ea typeface="Palatino"/>
              <a:cs typeface="Palatino"/>
              <a:sym typeface="Palatino"/>
            </a:endParaRPr>
          </a:p>
          <a:p>
            <a:pPr indent="0" lvl="0" marL="457200" marR="0" rtl="0" algn="l">
              <a:lnSpc>
                <a:spcPct val="90000"/>
              </a:lnSpc>
              <a:spcBef>
                <a:spcPts val="1000"/>
              </a:spcBef>
              <a:spcAft>
                <a:spcPts val="0"/>
              </a:spcAft>
              <a:buClr>
                <a:srgbClr val="000000"/>
              </a:buClr>
              <a:buSzPts val="2400"/>
              <a:buFont typeface="Arial"/>
              <a:buNone/>
            </a:pPr>
            <a:r>
              <a:t/>
            </a:r>
            <a:endParaRPr i="0" sz="2400" u="none" cap="none" strike="noStrike">
              <a:solidFill>
                <a:schemeClr val="dk1"/>
              </a:solidFill>
              <a:latin typeface="Palatino"/>
              <a:ea typeface="Palatino"/>
              <a:cs typeface="Palatino"/>
              <a:sym typeface="Palatino"/>
            </a:endParaRPr>
          </a:p>
          <a:p>
            <a:pPr indent="0" lvl="0" marL="0" marR="0" rtl="0" algn="l">
              <a:lnSpc>
                <a:spcPct val="90000"/>
              </a:lnSpc>
              <a:spcBef>
                <a:spcPts val="1000"/>
              </a:spcBef>
              <a:spcAft>
                <a:spcPts val="0"/>
              </a:spcAft>
              <a:buClr>
                <a:schemeClr val="dk1"/>
              </a:buClr>
              <a:buSzPts val="2400"/>
              <a:buFont typeface="Arial"/>
              <a:buNone/>
            </a:pPr>
            <a:r>
              <a:t/>
            </a:r>
            <a:endParaRPr i="0" sz="2400" u="none" cap="none" strike="noStrike">
              <a:solidFill>
                <a:schemeClr val="accent1"/>
              </a:solidFill>
              <a:latin typeface="Palatino"/>
              <a:ea typeface="Palatino"/>
              <a:cs typeface="Palatino"/>
              <a:sym typeface="Palatino"/>
            </a:endParaRPr>
          </a:p>
          <a:p>
            <a:pPr indent="0" lvl="0" marL="0" marR="0" rtl="0" algn="l">
              <a:lnSpc>
                <a:spcPct val="90000"/>
              </a:lnSpc>
              <a:spcBef>
                <a:spcPts val="1000"/>
              </a:spcBef>
              <a:spcAft>
                <a:spcPts val="0"/>
              </a:spcAft>
              <a:buClr>
                <a:schemeClr val="dk1"/>
              </a:buClr>
              <a:buSzPts val="2400"/>
              <a:buFont typeface="Arial"/>
              <a:buNone/>
            </a:pPr>
            <a:r>
              <a:t/>
            </a:r>
            <a:endParaRPr i="0" sz="2400" u="none" cap="none" strike="noStrike">
              <a:solidFill>
                <a:schemeClr val="accent1"/>
              </a:solidFill>
              <a:latin typeface="Palatino"/>
              <a:ea typeface="Palatino"/>
              <a:cs typeface="Palatino"/>
              <a:sym typeface="Palatino"/>
            </a:endParaRPr>
          </a:p>
        </p:txBody>
      </p:sp>
      <p:pic>
        <p:nvPicPr>
          <p:cNvPr id="90" name="Google Shape;90;p14"/>
          <p:cNvPicPr preferRelativeResize="0"/>
          <p:nvPr/>
        </p:nvPicPr>
        <p:blipFill rotWithShape="1">
          <a:blip r:embed="rId3">
            <a:alphaModFix/>
          </a:blip>
          <a:srcRect b="0" l="0" r="0" t="0"/>
          <a:stretch/>
        </p:blipFill>
        <p:spPr>
          <a:xfrm>
            <a:off x="2834200" y="5502750"/>
            <a:ext cx="391775" cy="391775"/>
          </a:xfrm>
          <a:prstGeom prst="rect">
            <a:avLst/>
          </a:prstGeom>
          <a:noFill/>
          <a:ln>
            <a:noFill/>
          </a:ln>
        </p:spPr>
      </p:pic>
      <p:pic>
        <p:nvPicPr>
          <p:cNvPr id="91" name="Google Shape;91;p14"/>
          <p:cNvPicPr preferRelativeResize="0"/>
          <p:nvPr/>
        </p:nvPicPr>
        <p:blipFill rotWithShape="1">
          <a:blip r:embed="rId4">
            <a:alphaModFix/>
          </a:blip>
          <a:srcRect b="0" l="0" r="0" t="0"/>
          <a:stretch/>
        </p:blipFill>
        <p:spPr>
          <a:xfrm>
            <a:off x="2834200" y="4010125"/>
            <a:ext cx="391775" cy="391775"/>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2526125" y="4700613"/>
            <a:ext cx="391775" cy="391775"/>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6573925" y="3853438"/>
            <a:ext cx="391775" cy="391775"/>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7401925" y="4593463"/>
            <a:ext cx="391775" cy="391775"/>
          </a:xfrm>
          <a:prstGeom prst="rect">
            <a:avLst/>
          </a:prstGeom>
          <a:noFill/>
          <a:ln>
            <a:noFill/>
          </a:ln>
        </p:spPr>
      </p:pic>
      <p:pic>
        <p:nvPicPr>
          <p:cNvPr id="95" name="Google Shape;95;p14"/>
          <p:cNvPicPr preferRelativeResize="0"/>
          <p:nvPr/>
        </p:nvPicPr>
        <p:blipFill rotWithShape="1">
          <a:blip r:embed="rId8">
            <a:alphaModFix/>
          </a:blip>
          <a:srcRect b="0" l="0" r="0" t="0"/>
          <a:stretch/>
        </p:blipFill>
        <p:spPr>
          <a:xfrm>
            <a:off x="3879000" y="2213375"/>
            <a:ext cx="391775" cy="391775"/>
          </a:xfrm>
          <a:prstGeom prst="rect">
            <a:avLst/>
          </a:prstGeom>
          <a:noFill/>
          <a:ln>
            <a:noFill/>
          </a:ln>
        </p:spPr>
      </p:pic>
      <p:pic>
        <p:nvPicPr>
          <p:cNvPr id="96" name="Google Shape;96;p14"/>
          <p:cNvPicPr preferRelativeResize="0"/>
          <p:nvPr/>
        </p:nvPicPr>
        <p:blipFill rotWithShape="1">
          <a:blip r:embed="rId9">
            <a:alphaModFix/>
          </a:blip>
          <a:srcRect b="0" l="0" r="0" t="0"/>
          <a:stretch/>
        </p:blipFill>
        <p:spPr>
          <a:xfrm>
            <a:off x="2602250" y="1468425"/>
            <a:ext cx="453524" cy="453524"/>
          </a:xfrm>
          <a:prstGeom prst="rect">
            <a:avLst/>
          </a:prstGeom>
          <a:noFill/>
          <a:ln>
            <a:noFill/>
          </a:ln>
        </p:spPr>
      </p:pic>
      <p:pic>
        <p:nvPicPr>
          <p:cNvPr id="97" name="Google Shape;97;p14"/>
          <p:cNvPicPr preferRelativeResize="0"/>
          <p:nvPr/>
        </p:nvPicPr>
        <p:blipFill rotWithShape="1">
          <a:blip r:embed="rId10">
            <a:alphaModFix/>
          </a:blip>
          <a:srcRect b="0" l="0" r="0" t="0"/>
          <a:stretch/>
        </p:blipFill>
        <p:spPr>
          <a:xfrm>
            <a:off x="2602250" y="3485588"/>
            <a:ext cx="453524" cy="453524"/>
          </a:xfrm>
          <a:prstGeom prst="rect">
            <a:avLst/>
          </a:prstGeom>
          <a:noFill/>
          <a:ln>
            <a:noFill/>
          </a:ln>
        </p:spPr>
      </p:pic>
      <p:pic>
        <p:nvPicPr>
          <p:cNvPr id="98" name="Google Shape;98;p14"/>
          <p:cNvPicPr preferRelativeResize="0"/>
          <p:nvPr/>
        </p:nvPicPr>
        <p:blipFill rotWithShape="1">
          <a:blip r:embed="rId11">
            <a:alphaModFix/>
          </a:blip>
          <a:srcRect b="0" l="0" r="0" t="0"/>
          <a:stretch/>
        </p:blipFill>
        <p:spPr>
          <a:xfrm>
            <a:off x="3083662" y="2860463"/>
            <a:ext cx="1580550" cy="430700"/>
          </a:xfrm>
          <a:prstGeom prst="rect">
            <a:avLst/>
          </a:prstGeom>
          <a:noFill/>
          <a:ln>
            <a:noFill/>
          </a:ln>
        </p:spPr>
      </p:pic>
      <p:pic>
        <p:nvPicPr>
          <p:cNvPr id="99" name="Google Shape;99;p14"/>
          <p:cNvPicPr preferRelativeResize="0"/>
          <p:nvPr/>
        </p:nvPicPr>
        <p:blipFill rotWithShape="1">
          <a:blip r:embed="rId12">
            <a:alphaModFix/>
          </a:blip>
          <a:srcRect b="0" l="0" r="0" t="0"/>
          <a:stretch/>
        </p:blipFill>
        <p:spPr>
          <a:xfrm>
            <a:off x="7576050" y="2108975"/>
            <a:ext cx="1259100" cy="453525"/>
          </a:xfrm>
          <a:prstGeom prst="rect">
            <a:avLst/>
          </a:prstGeom>
          <a:noFill/>
          <a:ln>
            <a:noFill/>
          </a:ln>
        </p:spPr>
      </p:pic>
      <p:sp>
        <p:nvSpPr>
          <p:cNvPr id="100" name="Google Shape;100;p14"/>
          <p:cNvSpPr txBox="1"/>
          <p:nvPr/>
        </p:nvSpPr>
        <p:spPr>
          <a:xfrm>
            <a:off x="5381050" y="2108975"/>
            <a:ext cx="2960100" cy="3016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Palatino"/>
              <a:buChar char="○"/>
            </a:pPr>
            <a:r>
              <a:rPr b="1" i="0" lang="en-IN" sz="2300" u="none" cap="none" strike="noStrike">
                <a:solidFill>
                  <a:srgbClr val="000000"/>
                </a:solidFill>
                <a:latin typeface="Palatino"/>
                <a:ea typeface="Palatino"/>
                <a:cs typeface="Palatino"/>
                <a:sym typeface="Palatino"/>
              </a:rPr>
              <a:t> MongoDB</a:t>
            </a:r>
            <a:endParaRPr b="1" i="0" sz="2300" u="none" cap="none" strike="noStrik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Palatino"/>
              <a:ea typeface="Palatino"/>
              <a:cs typeface="Palatino"/>
              <a:sym typeface="Palatino"/>
            </a:endParaRPr>
          </a:p>
          <a:p>
            <a:pPr indent="-374650" lvl="0" marL="457200" marR="0" rtl="0" algn="l">
              <a:lnSpc>
                <a:spcPct val="100000"/>
              </a:lnSpc>
              <a:spcBef>
                <a:spcPts val="0"/>
              </a:spcBef>
              <a:spcAft>
                <a:spcPts val="0"/>
              </a:spcAft>
              <a:buClr>
                <a:srgbClr val="000000"/>
              </a:buClr>
              <a:buSzPts val="2300"/>
              <a:buFont typeface="Palatino"/>
              <a:buChar char="○"/>
            </a:pPr>
            <a:r>
              <a:rPr b="1" i="0" lang="en-IN" sz="2300" u="none" cap="none" strike="noStrike">
                <a:solidFill>
                  <a:srgbClr val="000000"/>
                </a:solidFill>
                <a:latin typeface="Palatino"/>
                <a:ea typeface="Palatino"/>
                <a:cs typeface="Palatino"/>
                <a:sym typeface="Palatino"/>
              </a:rPr>
              <a:t>CSS</a:t>
            </a:r>
            <a:endParaRPr b="1" i="0" sz="2300" u="none" cap="none" strike="noStrike">
              <a:solidFill>
                <a:srgbClr val="000000"/>
              </a:solidFill>
              <a:latin typeface="Palatino"/>
              <a:ea typeface="Palatino"/>
              <a:cs typeface="Palatino"/>
              <a:sym typeface="Palatino"/>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Palatino"/>
              <a:ea typeface="Palatino"/>
              <a:cs typeface="Palatino"/>
              <a:sym typeface="Palatino"/>
            </a:endParaRPr>
          </a:p>
          <a:p>
            <a:pPr indent="-374650" lvl="0" marL="457200" marR="0" rtl="0" algn="l">
              <a:lnSpc>
                <a:spcPct val="100000"/>
              </a:lnSpc>
              <a:spcBef>
                <a:spcPts val="0"/>
              </a:spcBef>
              <a:spcAft>
                <a:spcPts val="0"/>
              </a:spcAft>
              <a:buClr>
                <a:srgbClr val="000000"/>
              </a:buClr>
              <a:buSzPts val="2300"/>
              <a:buFont typeface="Palatino"/>
              <a:buChar char="○"/>
            </a:pPr>
            <a:r>
              <a:rPr b="1" i="0" lang="en-IN" sz="2300" u="none" cap="none" strike="noStrike">
                <a:solidFill>
                  <a:srgbClr val="000000"/>
                </a:solidFill>
                <a:latin typeface="Palatino"/>
                <a:ea typeface="Palatino"/>
                <a:cs typeface="Palatino"/>
                <a:sym typeface="Palatino"/>
              </a:rPr>
              <a:t>JavaScript </a:t>
            </a:r>
            <a:endParaRPr b="1" i="0" sz="2300" u="none" cap="none" strike="noStrike">
              <a:solidFill>
                <a:srgbClr val="000000"/>
              </a:solidFill>
              <a:latin typeface="Palatino"/>
              <a:ea typeface="Palatino"/>
              <a:cs typeface="Palatino"/>
              <a:sym typeface="Palatino"/>
            </a:endParaRPr>
          </a:p>
        </p:txBody>
      </p:sp>
      <p:pic>
        <p:nvPicPr>
          <p:cNvPr id="101" name="Google Shape;101;p14"/>
          <p:cNvPicPr preferRelativeResize="0"/>
          <p:nvPr/>
        </p:nvPicPr>
        <p:blipFill rotWithShape="1">
          <a:blip r:embed="rId13">
            <a:alphaModFix/>
          </a:blip>
          <a:srcRect b="0" l="0" r="0" t="0"/>
          <a:stretch/>
        </p:blipFill>
        <p:spPr>
          <a:xfrm>
            <a:off x="3879000" y="5092377"/>
            <a:ext cx="902526" cy="52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nvSpPr>
        <p:spPr>
          <a:xfrm>
            <a:off x="531648" y="396822"/>
            <a:ext cx="10515600" cy="13257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5D2A85"/>
              </a:buClr>
              <a:buSzPts val="4400"/>
              <a:buFont typeface="Arial"/>
              <a:buNone/>
            </a:pPr>
            <a:r>
              <a:rPr b="1" i="0" lang="en-IN" sz="5000" u="none" cap="none" strike="noStrike">
                <a:solidFill>
                  <a:srgbClr val="5D2A85"/>
                </a:solidFill>
                <a:latin typeface="EB Garamond"/>
                <a:ea typeface="EB Garamond"/>
                <a:cs typeface="EB Garamond"/>
                <a:sym typeface="EB Garamond"/>
              </a:rPr>
              <a:t>Our Approach:</a:t>
            </a:r>
            <a:endParaRPr b="1" i="0" sz="5000" u="none" cap="none" strike="noStrike">
              <a:solidFill>
                <a:srgbClr val="5D2A85"/>
              </a:solidFill>
              <a:latin typeface="EB Garamond"/>
              <a:ea typeface="EB Garamond"/>
              <a:cs typeface="EB Garamond"/>
              <a:sym typeface="EB Garamond"/>
            </a:endParaRPr>
          </a:p>
        </p:txBody>
      </p:sp>
      <p:sp>
        <p:nvSpPr>
          <p:cNvPr id="107" name="Google Shape;107;p15"/>
          <p:cNvSpPr txBox="1"/>
          <p:nvPr/>
        </p:nvSpPr>
        <p:spPr>
          <a:xfrm>
            <a:off x="522900" y="1634125"/>
            <a:ext cx="10515600" cy="4715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2400"/>
              <a:buFont typeface="Arial"/>
              <a:buNone/>
            </a:pPr>
            <a:r>
              <a:t/>
            </a:r>
            <a:endParaRPr i="0" sz="2300" u="none" cap="none" strike="noStrike">
              <a:solidFill>
                <a:schemeClr val="accent1"/>
              </a:solidFill>
              <a:latin typeface="Palatino"/>
              <a:ea typeface="Palatino"/>
              <a:cs typeface="Palatino"/>
              <a:sym typeface="Palatino"/>
            </a:endParaRPr>
          </a:p>
          <a:p>
            <a:pPr indent="-374650" lvl="0" marL="457200" marR="0" rtl="0" algn="l">
              <a:lnSpc>
                <a:spcPct val="115000"/>
              </a:lnSpc>
              <a:spcBef>
                <a:spcPts val="1000"/>
              </a:spcBef>
              <a:spcAft>
                <a:spcPts val="0"/>
              </a:spcAft>
              <a:buClr>
                <a:schemeClr val="dk1"/>
              </a:buClr>
              <a:buSzPts val="2300"/>
              <a:buFont typeface="Arial"/>
              <a:buChar char="●"/>
            </a:pPr>
            <a:r>
              <a:rPr i="0" lang="en-IN" sz="2300" u="none" cap="none" strike="noStrike">
                <a:solidFill>
                  <a:schemeClr val="dk1"/>
                </a:solidFill>
                <a:latin typeface="Palatino"/>
                <a:ea typeface="Palatino"/>
                <a:cs typeface="Palatino"/>
                <a:sym typeface="Palatino"/>
              </a:rPr>
              <a:t>We have used state of the art training models like SVD (</a:t>
            </a:r>
            <a:r>
              <a:rPr b="1" i="0" lang="en-IN" sz="2300" u="none" cap="none" strike="noStrike">
                <a:solidFill>
                  <a:srgbClr val="0A0A0A"/>
                </a:solidFill>
                <a:highlight>
                  <a:srgbClr val="FFFFFF"/>
                </a:highlight>
                <a:latin typeface="Palatino"/>
                <a:ea typeface="Palatino"/>
                <a:cs typeface="Palatino"/>
                <a:sym typeface="Palatino"/>
              </a:rPr>
              <a:t>Singular Value Decomposition</a:t>
            </a:r>
            <a:r>
              <a:rPr i="0" lang="en-IN" sz="2300" u="none" cap="none" strike="noStrike">
                <a:solidFill>
                  <a:schemeClr val="dk1"/>
                </a:solidFill>
                <a:latin typeface="Palatino"/>
                <a:ea typeface="Palatino"/>
                <a:cs typeface="Palatino"/>
                <a:sym typeface="Palatino"/>
              </a:rPr>
              <a:t>) to provide more accurate recommendations to the users.</a:t>
            </a:r>
            <a:endParaRPr i="0" sz="2300" u="none" cap="none" strike="noStrike">
              <a:solidFill>
                <a:schemeClr val="dk1"/>
              </a:solidFill>
              <a:latin typeface="Palatino"/>
              <a:ea typeface="Palatino"/>
              <a:cs typeface="Palatino"/>
              <a:sym typeface="Palatino"/>
            </a:endParaRPr>
          </a:p>
          <a:p>
            <a:pPr indent="-374650" lvl="0" marL="457200" marR="0" rtl="0" algn="l">
              <a:lnSpc>
                <a:spcPct val="115000"/>
              </a:lnSpc>
              <a:spcBef>
                <a:spcPts val="0"/>
              </a:spcBef>
              <a:spcAft>
                <a:spcPts val="0"/>
              </a:spcAft>
              <a:buClr>
                <a:schemeClr val="dk1"/>
              </a:buClr>
              <a:buSzPts val="2300"/>
              <a:buFont typeface="Arial"/>
              <a:buChar char="●"/>
            </a:pPr>
            <a:r>
              <a:rPr i="0" lang="en-IN" sz="2300" u="none" cap="none" strike="noStrike">
                <a:solidFill>
                  <a:schemeClr val="dk1"/>
                </a:solidFill>
                <a:latin typeface="Palatino"/>
                <a:ea typeface="Palatino"/>
                <a:cs typeface="Palatino"/>
                <a:sym typeface="Palatino"/>
              </a:rPr>
              <a:t>Blending filtering techniques like </a:t>
            </a:r>
            <a:r>
              <a:rPr b="1" i="0" lang="en-IN" sz="2300" u="none" cap="none" strike="noStrike">
                <a:solidFill>
                  <a:schemeClr val="dk1"/>
                </a:solidFill>
                <a:latin typeface="Palatino"/>
                <a:ea typeface="Palatino"/>
                <a:cs typeface="Palatino"/>
                <a:sym typeface="Palatino"/>
              </a:rPr>
              <a:t>collaborative filtering</a:t>
            </a:r>
            <a:r>
              <a:rPr i="0" lang="en-IN" sz="2300" u="none" cap="none" strike="noStrike">
                <a:solidFill>
                  <a:schemeClr val="dk1"/>
                </a:solidFill>
                <a:latin typeface="Palatino"/>
                <a:ea typeface="Palatino"/>
                <a:cs typeface="Palatino"/>
                <a:sym typeface="Palatino"/>
              </a:rPr>
              <a:t> and </a:t>
            </a:r>
            <a:r>
              <a:rPr b="1" i="0" lang="en-IN" sz="2300" u="none" cap="none" strike="noStrike">
                <a:solidFill>
                  <a:schemeClr val="dk1"/>
                </a:solidFill>
                <a:latin typeface="Palatino"/>
                <a:ea typeface="Palatino"/>
                <a:cs typeface="Palatino"/>
                <a:sym typeface="Palatino"/>
              </a:rPr>
              <a:t>demographic filtering</a:t>
            </a:r>
            <a:r>
              <a:rPr i="0" lang="en-IN" sz="2300" u="none" cap="none" strike="noStrike">
                <a:solidFill>
                  <a:schemeClr val="dk1"/>
                </a:solidFill>
                <a:latin typeface="Palatino"/>
                <a:ea typeface="Palatino"/>
                <a:cs typeface="Palatino"/>
                <a:sym typeface="Palatino"/>
              </a:rPr>
              <a:t> for generating feature dependencies.</a:t>
            </a:r>
            <a:endParaRPr i="0" sz="2300" u="none" cap="none" strike="noStrike">
              <a:solidFill>
                <a:schemeClr val="dk1"/>
              </a:solidFill>
              <a:latin typeface="Palatino"/>
              <a:ea typeface="Palatino"/>
              <a:cs typeface="Palatino"/>
              <a:sym typeface="Palatino"/>
            </a:endParaRPr>
          </a:p>
          <a:p>
            <a:pPr indent="-374650" lvl="0" marL="457200" marR="0" rtl="0" algn="l">
              <a:lnSpc>
                <a:spcPct val="115000"/>
              </a:lnSpc>
              <a:spcBef>
                <a:spcPts val="0"/>
              </a:spcBef>
              <a:spcAft>
                <a:spcPts val="0"/>
              </a:spcAft>
              <a:buClr>
                <a:schemeClr val="dk1"/>
              </a:buClr>
              <a:buSzPts val="2300"/>
              <a:buFont typeface="Arial"/>
              <a:buChar char="●"/>
            </a:pPr>
            <a:r>
              <a:rPr i="0" lang="en-IN" sz="2300" u="none" cap="none" strike="noStrike">
                <a:solidFill>
                  <a:schemeClr val="dk1"/>
                </a:solidFill>
                <a:latin typeface="Palatino"/>
                <a:ea typeface="Palatino"/>
                <a:cs typeface="Palatino"/>
                <a:sym typeface="Palatino"/>
              </a:rPr>
              <a:t>We have used the most popular JavaScript library- </a:t>
            </a:r>
            <a:r>
              <a:rPr b="1" i="0" lang="en-IN" sz="2300" u="none" cap="none" strike="noStrike">
                <a:solidFill>
                  <a:schemeClr val="dk1"/>
                </a:solidFill>
                <a:latin typeface="Palatino"/>
                <a:ea typeface="Palatino"/>
                <a:cs typeface="Palatino"/>
                <a:sym typeface="Palatino"/>
              </a:rPr>
              <a:t>ReactJS</a:t>
            </a:r>
            <a:r>
              <a:rPr i="0" lang="en-IN" sz="2300" u="none" cap="none" strike="noStrike">
                <a:solidFill>
                  <a:schemeClr val="dk1"/>
                </a:solidFill>
                <a:latin typeface="Palatino"/>
                <a:ea typeface="Palatino"/>
                <a:cs typeface="Palatino"/>
                <a:sym typeface="Palatino"/>
              </a:rPr>
              <a:t> which is more efficient at rendering dynamic content which in turn provides smoother user experience. </a:t>
            </a:r>
            <a:endParaRPr i="0" sz="2300" u="none" cap="none" strike="noStrike">
              <a:solidFill>
                <a:schemeClr val="dk1"/>
              </a:solidFill>
              <a:latin typeface="Palatino"/>
              <a:ea typeface="Palatino"/>
              <a:cs typeface="Palatino"/>
              <a:sym typeface="Palatino"/>
            </a:endParaRPr>
          </a:p>
          <a:p>
            <a:pPr indent="-374650" lvl="0" marL="457200" marR="0" rtl="0" algn="l">
              <a:lnSpc>
                <a:spcPct val="115000"/>
              </a:lnSpc>
              <a:spcBef>
                <a:spcPts val="0"/>
              </a:spcBef>
              <a:spcAft>
                <a:spcPts val="0"/>
              </a:spcAft>
              <a:buClr>
                <a:schemeClr val="dk1"/>
              </a:buClr>
              <a:buSzPts val="2300"/>
              <a:buFont typeface="Arial"/>
              <a:buChar char="●"/>
            </a:pPr>
            <a:r>
              <a:rPr i="0" lang="en-IN" sz="2300" u="none" cap="none" strike="noStrike">
                <a:solidFill>
                  <a:srgbClr val="0A0A0A"/>
                </a:solidFill>
                <a:latin typeface="Palatino"/>
                <a:ea typeface="Palatino"/>
                <a:cs typeface="Palatino"/>
                <a:sym typeface="Palatino"/>
              </a:rPr>
              <a:t>We have used the </a:t>
            </a:r>
            <a:r>
              <a:rPr b="1" i="0" lang="en-IN" sz="2300" u="none" cap="none" strike="noStrike">
                <a:solidFill>
                  <a:srgbClr val="0A0A0A"/>
                </a:solidFill>
                <a:latin typeface="Palatino"/>
                <a:ea typeface="Palatino"/>
                <a:cs typeface="Palatino"/>
                <a:sym typeface="Palatino"/>
              </a:rPr>
              <a:t>MERN stack</a:t>
            </a:r>
            <a:r>
              <a:rPr i="0" lang="en-IN" sz="2300" u="none" cap="none" strike="noStrike">
                <a:solidFill>
                  <a:srgbClr val="0A0A0A"/>
                </a:solidFill>
                <a:latin typeface="Palatino"/>
                <a:ea typeface="Palatino"/>
                <a:cs typeface="Palatino"/>
                <a:sym typeface="Palatino"/>
              </a:rPr>
              <a:t> which is a cost effective stack since it is open source, has an accessible setup and is easy to learn and implement.</a:t>
            </a:r>
            <a:endParaRPr i="0" sz="2300" u="none" cap="none" strike="noStrike">
              <a:solidFill>
                <a:srgbClr val="0A0A0A"/>
              </a:solidFill>
              <a:latin typeface="Palatino"/>
              <a:ea typeface="Palatino"/>
              <a:cs typeface="Palatino"/>
              <a:sym typeface="Palatino"/>
            </a:endParaRPr>
          </a:p>
          <a:p>
            <a:pPr indent="0" lvl="0" marL="0" marR="0" rtl="0" algn="l">
              <a:lnSpc>
                <a:spcPct val="115000"/>
              </a:lnSpc>
              <a:spcBef>
                <a:spcPts val="1000"/>
              </a:spcBef>
              <a:spcAft>
                <a:spcPts val="0"/>
              </a:spcAft>
              <a:buClr>
                <a:srgbClr val="000000"/>
              </a:buClr>
              <a:buSzPts val="2300"/>
              <a:buFont typeface="Arial"/>
              <a:buNone/>
            </a:pPr>
            <a:r>
              <a:t/>
            </a:r>
            <a:endParaRPr i="0" sz="2300" u="none" cap="none" strike="noStrike">
              <a:solidFill>
                <a:schemeClr val="dk1"/>
              </a:solidFill>
              <a:latin typeface="Palatino"/>
              <a:ea typeface="Palatino"/>
              <a:cs typeface="Palatino"/>
              <a:sym typeface="Palati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531648" y="730742"/>
            <a:ext cx="10515600" cy="6837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5D2A85"/>
              </a:buClr>
              <a:buSzPts val="4400"/>
              <a:buFont typeface="Arial"/>
              <a:buNone/>
            </a:pPr>
            <a:r>
              <a:rPr b="1" i="0" lang="en-IN" sz="5000" u="none" cap="none" strike="noStrike">
                <a:solidFill>
                  <a:srgbClr val="5D2A85"/>
                </a:solidFill>
                <a:latin typeface="EB Garamond"/>
                <a:ea typeface="EB Garamond"/>
                <a:cs typeface="EB Garamond"/>
                <a:sym typeface="EB Garamond"/>
              </a:rPr>
              <a:t>Recommendation System</a:t>
            </a:r>
            <a:endParaRPr b="1" i="0" sz="5000" u="none" cap="none" strike="noStrike">
              <a:solidFill>
                <a:srgbClr val="5D2A85"/>
              </a:solidFill>
              <a:latin typeface="EB Garamond"/>
              <a:ea typeface="EB Garamond"/>
              <a:cs typeface="EB Garamond"/>
              <a:sym typeface="EB Garamond"/>
            </a:endParaRPr>
          </a:p>
        </p:txBody>
      </p:sp>
      <p:sp>
        <p:nvSpPr>
          <p:cNvPr id="113" name="Google Shape;113;p16"/>
          <p:cNvSpPr txBox="1"/>
          <p:nvPr/>
        </p:nvSpPr>
        <p:spPr>
          <a:xfrm>
            <a:off x="548550" y="1414450"/>
            <a:ext cx="11094900" cy="5323500"/>
          </a:xfrm>
          <a:prstGeom prst="rect">
            <a:avLst/>
          </a:prstGeom>
          <a:noFill/>
          <a:ln>
            <a:noFill/>
          </a:ln>
        </p:spPr>
        <p:txBody>
          <a:bodyPr anchorCtr="0" anchor="t" bIns="45700" lIns="91425" spcFirstLastPara="1" rIns="91425" wrap="square" tIns="45700">
            <a:noAutofit/>
          </a:bodyPr>
          <a:lstStyle/>
          <a:p>
            <a:pPr indent="-387350" lvl="0" marL="457200" marR="0" rtl="0" algn="l">
              <a:lnSpc>
                <a:spcPct val="115000"/>
              </a:lnSpc>
              <a:spcBef>
                <a:spcPts val="1000"/>
              </a:spcBef>
              <a:spcAft>
                <a:spcPts val="0"/>
              </a:spcAft>
              <a:buClr>
                <a:schemeClr val="dk1"/>
              </a:buClr>
              <a:buSzPts val="2500"/>
              <a:buFont typeface="Palatino"/>
              <a:buChar char="●"/>
            </a:pPr>
            <a:r>
              <a:rPr b="1" i="0" lang="en-IN" sz="2500" u="none" cap="none" strike="noStrike">
                <a:solidFill>
                  <a:schemeClr val="dk1"/>
                </a:solidFill>
                <a:latin typeface="Palatino"/>
                <a:ea typeface="Palatino"/>
                <a:cs typeface="Palatino"/>
                <a:sym typeface="Palatino"/>
              </a:rPr>
              <a:t>What is a Recommendation System?</a:t>
            </a:r>
            <a:endParaRPr b="1" i="0" sz="2500" u="none" cap="none" strike="noStrike">
              <a:solidFill>
                <a:schemeClr val="dk1"/>
              </a:solidFill>
              <a:latin typeface="Palatino"/>
              <a:ea typeface="Palatino"/>
              <a:cs typeface="Palatino"/>
              <a:sym typeface="Palatino"/>
            </a:endParaRPr>
          </a:p>
          <a:p>
            <a:pPr indent="0" lvl="0" marL="457200" marR="0" rtl="0" algn="just">
              <a:lnSpc>
                <a:spcPct val="115000"/>
              </a:lnSpc>
              <a:spcBef>
                <a:spcPts val="0"/>
              </a:spcBef>
              <a:spcAft>
                <a:spcPts val="0"/>
              </a:spcAft>
              <a:buClr>
                <a:srgbClr val="000000"/>
              </a:buClr>
              <a:buSzPts val="2300"/>
              <a:buFont typeface="Arial"/>
              <a:buNone/>
            </a:pPr>
            <a:r>
              <a:rPr i="0" lang="en-IN" sz="2300" u="none" cap="none" strike="noStrike">
                <a:solidFill>
                  <a:srgbClr val="0A0A0A"/>
                </a:solidFill>
                <a:latin typeface="Palatino"/>
                <a:ea typeface="Palatino"/>
                <a:cs typeface="Palatino"/>
                <a:sym typeface="Palatino"/>
              </a:rPr>
              <a:t>Recommendation systems are type of intelligent information entering systems that predicts rating and preferences of user on products. The primary application of recommendation system is finding a relationship between user and product to maximise user-product engagement. The major application of our recommendation system is to generate product based on transactions made by similar users and engagement of the users with related products.</a:t>
            </a:r>
            <a:endParaRPr i="0" sz="2300" u="none" cap="none" strike="noStrike">
              <a:solidFill>
                <a:srgbClr val="0A0A0A"/>
              </a:solidFill>
              <a:latin typeface="Palatino"/>
              <a:ea typeface="Palatino"/>
              <a:cs typeface="Palatino"/>
              <a:sym typeface="Palatino"/>
            </a:endParaRPr>
          </a:p>
          <a:p>
            <a:pPr indent="-387350" lvl="0" marL="457200" marR="0" rtl="0" algn="just">
              <a:lnSpc>
                <a:spcPct val="115000"/>
              </a:lnSpc>
              <a:spcBef>
                <a:spcPts val="1200"/>
              </a:spcBef>
              <a:spcAft>
                <a:spcPts val="0"/>
              </a:spcAft>
              <a:buClr>
                <a:srgbClr val="0A0A0A"/>
              </a:buClr>
              <a:buSzPts val="2500"/>
              <a:buFont typeface="Palatino"/>
              <a:buChar char="●"/>
            </a:pPr>
            <a:r>
              <a:rPr b="1" i="0" lang="en-IN" sz="2500" u="none" cap="none" strike="noStrike">
                <a:solidFill>
                  <a:srgbClr val="0A0A0A"/>
                </a:solidFill>
                <a:latin typeface="Palatino"/>
                <a:ea typeface="Palatino"/>
                <a:cs typeface="Palatino"/>
                <a:sym typeface="Palatino"/>
              </a:rPr>
              <a:t>Need for Recommendation System: </a:t>
            </a:r>
            <a:endParaRPr b="1" i="0" sz="2500" u="none" cap="none" strike="noStrike">
              <a:solidFill>
                <a:srgbClr val="0A0A0A"/>
              </a:solidFill>
              <a:latin typeface="Palatino"/>
              <a:ea typeface="Palatino"/>
              <a:cs typeface="Palatino"/>
              <a:sym typeface="Palatino"/>
            </a:endParaRPr>
          </a:p>
          <a:p>
            <a:pPr indent="0" lvl="0" marL="457200" marR="0" rtl="0" algn="just">
              <a:lnSpc>
                <a:spcPct val="115000"/>
              </a:lnSpc>
              <a:spcBef>
                <a:spcPts val="1200"/>
              </a:spcBef>
              <a:spcAft>
                <a:spcPts val="0"/>
              </a:spcAft>
              <a:buClr>
                <a:srgbClr val="000000"/>
              </a:buClr>
              <a:buSzPts val="2300"/>
              <a:buFont typeface="Arial"/>
              <a:buNone/>
            </a:pPr>
            <a:r>
              <a:rPr i="0" lang="en-IN" sz="2300" u="none" cap="none" strike="noStrike">
                <a:solidFill>
                  <a:srgbClr val="0A0A0A"/>
                </a:solidFill>
                <a:latin typeface="Palatino"/>
                <a:ea typeface="Palatino"/>
                <a:cs typeface="Palatino"/>
                <a:sym typeface="Palatino"/>
              </a:rPr>
              <a:t>The main key reason why we need recommendation system in modern society is that we have too many options to select from due to prevalence of internet. Due to this people have hard time to select/find products which actually interests them. This is where recommendation systems comes into the picture.</a:t>
            </a:r>
            <a:endParaRPr i="0" sz="2300" u="none" cap="none" strike="noStrike">
              <a:solidFill>
                <a:srgbClr val="0A0A0A"/>
              </a:solidFill>
              <a:latin typeface="Palatino"/>
              <a:ea typeface="Palatino"/>
              <a:cs typeface="Palatino"/>
              <a:sym typeface="Palatino"/>
            </a:endParaRPr>
          </a:p>
          <a:p>
            <a:pPr indent="0" lvl="0" marL="0" marR="0" rtl="0" algn="l">
              <a:lnSpc>
                <a:spcPct val="90000"/>
              </a:lnSpc>
              <a:spcBef>
                <a:spcPts val="1200"/>
              </a:spcBef>
              <a:spcAft>
                <a:spcPts val="0"/>
              </a:spcAft>
              <a:buClr>
                <a:schemeClr val="dk1"/>
              </a:buClr>
              <a:buSzPts val="2400"/>
              <a:buFont typeface="Arial"/>
              <a:buNone/>
            </a:pPr>
            <a:r>
              <a:t/>
            </a:r>
            <a:endParaRPr i="0" sz="2400" u="none" cap="none" strike="noStrike">
              <a:solidFill>
                <a:schemeClr val="accent1"/>
              </a:solidFill>
              <a:latin typeface="Palatino"/>
              <a:ea typeface="Palatino"/>
              <a:cs typeface="Palatino"/>
              <a:sym typeface="Palati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nvSpPr>
        <p:spPr>
          <a:xfrm>
            <a:off x="1794875" y="254500"/>
            <a:ext cx="7688400" cy="9543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457200" lvl="0" marL="1828800" marR="0" rtl="0" algn="l">
              <a:lnSpc>
                <a:spcPct val="100000"/>
              </a:lnSpc>
              <a:spcBef>
                <a:spcPts val="0"/>
              </a:spcBef>
              <a:spcAft>
                <a:spcPts val="0"/>
              </a:spcAft>
              <a:buClr>
                <a:srgbClr val="000000"/>
              </a:buClr>
              <a:buSzPts val="5000"/>
              <a:buFont typeface="Arial"/>
              <a:buNone/>
            </a:pPr>
            <a:r>
              <a:rPr b="1" i="0" lang="en-IN" sz="5000" u="none" cap="none" strike="noStrike">
                <a:solidFill>
                  <a:srgbClr val="5D2A85"/>
                </a:solidFill>
                <a:latin typeface="EB Garamond"/>
                <a:ea typeface="EB Garamond"/>
                <a:cs typeface="EB Garamond"/>
                <a:sym typeface="EB Garamond"/>
              </a:rPr>
              <a:t>Process Flow</a:t>
            </a:r>
            <a:endParaRPr b="1" i="0" sz="5000" u="none" cap="none" strike="noStrike">
              <a:solidFill>
                <a:srgbClr val="5D2A85"/>
              </a:solidFill>
              <a:latin typeface="EB Garamond"/>
              <a:ea typeface="EB Garamond"/>
              <a:cs typeface="EB Garamond"/>
              <a:sym typeface="EB Garamond"/>
            </a:endParaRPr>
          </a:p>
        </p:txBody>
      </p:sp>
      <p:sp>
        <p:nvSpPr>
          <p:cNvPr id="119" name="Google Shape;119;p17"/>
          <p:cNvSpPr txBox="1"/>
          <p:nvPr/>
        </p:nvSpPr>
        <p:spPr>
          <a:xfrm>
            <a:off x="8827000" y="1848450"/>
            <a:ext cx="7715400" cy="90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17"/>
          <p:cNvPicPr preferRelativeResize="0"/>
          <p:nvPr/>
        </p:nvPicPr>
        <p:blipFill rotWithShape="1">
          <a:blip r:embed="rId3">
            <a:alphaModFix/>
          </a:blip>
          <a:srcRect b="0" l="0" r="0" t="0"/>
          <a:stretch/>
        </p:blipFill>
        <p:spPr>
          <a:xfrm>
            <a:off x="1907075" y="1208800"/>
            <a:ext cx="8286175" cy="5344401"/>
          </a:xfrm>
          <a:prstGeom prst="rect">
            <a:avLst/>
          </a:prstGeom>
          <a:noFill/>
          <a:ln>
            <a:noFill/>
          </a:ln>
        </p:spPr>
      </p:pic>
      <p:pic>
        <p:nvPicPr>
          <p:cNvPr id="121" name="Google Shape;121;p17"/>
          <p:cNvPicPr preferRelativeResize="0"/>
          <p:nvPr/>
        </p:nvPicPr>
        <p:blipFill rotWithShape="1">
          <a:blip r:embed="rId4">
            <a:alphaModFix/>
          </a:blip>
          <a:srcRect b="0" l="0" r="0" t="0"/>
          <a:stretch/>
        </p:blipFill>
        <p:spPr>
          <a:xfrm>
            <a:off x="1698125" y="1446650"/>
            <a:ext cx="8286175" cy="5344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ctrTitle"/>
          </p:nvPr>
        </p:nvSpPr>
        <p:spPr>
          <a:xfrm>
            <a:off x="1524000" y="803651"/>
            <a:ext cx="9144000" cy="12591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000"/>
              <a:buNone/>
            </a:pPr>
            <a:r>
              <a:rPr b="1" lang="en-IN">
                <a:solidFill>
                  <a:srgbClr val="5D2A85"/>
                </a:solidFill>
                <a:latin typeface="EB Garamond"/>
                <a:ea typeface="EB Garamond"/>
                <a:cs typeface="EB Garamond"/>
                <a:sym typeface="EB Garamond"/>
              </a:rPr>
              <a:t>Project Architecture</a:t>
            </a:r>
            <a:endParaRPr b="1">
              <a:solidFill>
                <a:srgbClr val="5D2A85"/>
              </a:solidFill>
              <a:latin typeface="EB Garamond"/>
              <a:ea typeface="EB Garamond"/>
              <a:cs typeface="EB Garamond"/>
              <a:sym typeface="EB Garamond"/>
            </a:endParaRPr>
          </a:p>
        </p:txBody>
      </p:sp>
      <p:sp>
        <p:nvSpPr>
          <p:cNvPr id="127" name="Google Shape;127;p18"/>
          <p:cNvSpPr txBox="1"/>
          <p:nvPr>
            <p:ph idx="1" type="subTitle"/>
          </p:nvPr>
        </p:nvSpPr>
        <p:spPr>
          <a:xfrm>
            <a:off x="479225" y="2062750"/>
            <a:ext cx="11093700" cy="4005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400"/>
              <a:buFont typeface="Arial"/>
              <a:buNone/>
            </a:pPr>
            <a:r>
              <a:t/>
            </a:r>
            <a:endParaRPr sz="2300">
              <a:latin typeface="Palatino"/>
              <a:ea typeface="Palatino"/>
              <a:cs typeface="Palatino"/>
              <a:sym typeface="Palatino"/>
            </a:endParaRPr>
          </a:p>
          <a:p>
            <a:pPr indent="-374650" lvl="0" marL="457200" rtl="0" algn="l">
              <a:lnSpc>
                <a:spcPct val="115000"/>
              </a:lnSpc>
              <a:spcBef>
                <a:spcPts val="0"/>
              </a:spcBef>
              <a:spcAft>
                <a:spcPts val="0"/>
              </a:spcAft>
              <a:buSzPts val="2300"/>
              <a:buFont typeface="Palatino"/>
              <a:buChar char="●"/>
            </a:pPr>
            <a:r>
              <a:rPr lang="en-IN" sz="2300">
                <a:latin typeface="Palatino"/>
                <a:ea typeface="Palatino"/>
                <a:cs typeface="Palatino"/>
                <a:sym typeface="Palatino"/>
              </a:rPr>
              <a:t>C1 : Old user-- The user logs in by email and password which sends a post request to the backend. The backend authenticates the user by fetching the user data from mongoDB. If authentication is successful a post request is made to Django server and recommended products are shown on front end , if not the user is redirected to sign up page. </a:t>
            </a:r>
            <a:endParaRPr sz="2300">
              <a:latin typeface="Palatino"/>
              <a:ea typeface="Palatino"/>
              <a:cs typeface="Palatino"/>
              <a:sym typeface="Palatino"/>
            </a:endParaRPr>
          </a:p>
          <a:p>
            <a:pPr indent="-374650" lvl="0" marL="457200" rtl="0" algn="l">
              <a:lnSpc>
                <a:spcPct val="90000"/>
              </a:lnSpc>
              <a:spcBef>
                <a:spcPts val="1000"/>
              </a:spcBef>
              <a:spcAft>
                <a:spcPts val="0"/>
              </a:spcAft>
              <a:buSzPts val="2300"/>
              <a:buFont typeface="Palatino"/>
              <a:buChar char="●"/>
            </a:pPr>
            <a:r>
              <a:rPr lang="en-IN" sz="2300">
                <a:latin typeface="Palatino"/>
                <a:ea typeface="Palatino"/>
                <a:cs typeface="Palatino"/>
                <a:sym typeface="Palatino"/>
              </a:rPr>
              <a:t>C2 : New User-- In case of a new user their information is updated in the database and top rated products are displayed on their dashboard.</a:t>
            </a:r>
            <a:endParaRPr sz="2300">
              <a:latin typeface="Palatino"/>
              <a:ea typeface="Palatino"/>
              <a:cs typeface="Palatino"/>
              <a:sym typeface="Palatino"/>
            </a:endParaRPr>
          </a:p>
          <a:p>
            <a:pPr indent="0" lvl="0" marL="0" rtl="0" algn="l">
              <a:lnSpc>
                <a:spcPct val="115000"/>
              </a:lnSpc>
              <a:spcBef>
                <a:spcPts val="1000"/>
              </a:spcBef>
              <a:spcAft>
                <a:spcPts val="0"/>
              </a:spcAft>
              <a:buClr>
                <a:schemeClr val="dk1"/>
              </a:buClr>
              <a:buSzPts val="1100"/>
              <a:buFont typeface="Arial"/>
              <a:buNone/>
            </a:pPr>
            <a:r>
              <a:t/>
            </a:r>
            <a:endParaRPr sz="2300">
              <a:latin typeface="Palatino"/>
              <a:ea typeface="Palatino"/>
              <a:cs typeface="Palatino"/>
              <a:sym typeface="Palatino"/>
            </a:endParaRPr>
          </a:p>
          <a:p>
            <a:pPr indent="0" lvl="0" marL="0" rtl="0" algn="ctr">
              <a:lnSpc>
                <a:spcPct val="90000"/>
              </a:lnSpc>
              <a:spcBef>
                <a:spcPts val="1000"/>
              </a:spcBef>
              <a:spcAft>
                <a:spcPts val="0"/>
              </a:spcAft>
              <a:buSzPts val="2400"/>
              <a:buNone/>
            </a:pPr>
            <a:r>
              <a:t/>
            </a:r>
            <a:endParaRPr sz="2300">
              <a:latin typeface="Palatino"/>
              <a:ea typeface="Palatino"/>
              <a:cs typeface="Palatino"/>
              <a:sym typeface="Palati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1657925" y="415249"/>
            <a:ext cx="8709600" cy="897300"/>
          </a:xfrm>
          <a:prstGeom prst="rect">
            <a:avLst/>
          </a:prstGeom>
          <a:noFill/>
          <a:ln>
            <a:noFill/>
          </a:ln>
          <a:effectLst>
            <a:outerShdw blurRad="57150" rotWithShape="0" algn="bl" dir="5400000" dist="19050">
              <a:srgbClr val="000000">
                <a:alpha val="5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b="1" lang="en-IN">
                <a:solidFill>
                  <a:srgbClr val="5D2A85"/>
                </a:solidFill>
                <a:latin typeface="EB Garamond"/>
                <a:ea typeface="EB Garamond"/>
                <a:cs typeface="EB Garamond"/>
                <a:sym typeface="EB Garamond"/>
              </a:rPr>
              <a:t>Project Architecture</a:t>
            </a:r>
            <a:endParaRPr>
              <a:latin typeface="EB Garamond"/>
              <a:ea typeface="EB Garamond"/>
              <a:cs typeface="EB Garamond"/>
              <a:sym typeface="EB Garamond"/>
            </a:endParaRPr>
          </a:p>
        </p:txBody>
      </p:sp>
      <p:pic>
        <p:nvPicPr>
          <p:cNvPr id="133" name="Google Shape;133;p19"/>
          <p:cNvPicPr preferRelativeResize="0"/>
          <p:nvPr/>
        </p:nvPicPr>
        <p:blipFill rotWithShape="1">
          <a:blip r:embed="rId3">
            <a:alphaModFix/>
          </a:blip>
          <a:srcRect b="0" l="0" r="0" t="0"/>
          <a:stretch/>
        </p:blipFill>
        <p:spPr>
          <a:xfrm>
            <a:off x="2089550" y="1312550"/>
            <a:ext cx="8224251" cy="554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 type="subTitle"/>
          </p:nvPr>
        </p:nvSpPr>
        <p:spPr>
          <a:xfrm>
            <a:off x="1631150" y="2397624"/>
            <a:ext cx="9144000" cy="36168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1000"/>
              </a:spcBef>
              <a:spcAft>
                <a:spcPts val="0"/>
              </a:spcAft>
              <a:buSzPts val="2900"/>
              <a:buFont typeface="Palatino"/>
              <a:buChar char="●"/>
            </a:pPr>
            <a:r>
              <a:rPr lang="en-IN" sz="2900">
                <a:latin typeface="Palatino"/>
                <a:ea typeface="Palatino"/>
                <a:cs typeface="Palatino"/>
                <a:sym typeface="Palatino"/>
              </a:rPr>
              <a:t>We scraped the Bajaj Finserv website to get a list of products on the website.</a:t>
            </a:r>
            <a:endParaRPr sz="2900">
              <a:latin typeface="Palatino"/>
              <a:ea typeface="Palatino"/>
              <a:cs typeface="Palatino"/>
              <a:sym typeface="Palatino"/>
            </a:endParaRPr>
          </a:p>
          <a:p>
            <a:pPr indent="-412750" lvl="0" marL="457200" rtl="0" algn="l">
              <a:lnSpc>
                <a:spcPct val="115000"/>
              </a:lnSpc>
              <a:spcBef>
                <a:spcPts val="0"/>
              </a:spcBef>
              <a:spcAft>
                <a:spcPts val="0"/>
              </a:spcAft>
              <a:buSzPts val="2900"/>
              <a:buFont typeface="Palatino"/>
              <a:buChar char="●"/>
            </a:pPr>
            <a:r>
              <a:rPr lang="en-IN" sz="2900">
                <a:latin typeface="Palatino"/>
                <a:ea typeface="Palatino"/>
                <a:cs typeface="Palatino"/>
                <a:sym typeface="Palatino"/>
              </a:rPr>
              <a:t>We obtained a dataset of an e-commerce website from kaggle and mapped the products found by web scraping on to the existing products to create a new hypothetical dataset for bajajfinserv</a:t>
            </a:r>
            <a:endParaRPr sz="2900">
              <a:latin typeface="Palatino"/>
              <a:ea typeface="Palatino"/>
              <a:cs typeface="Palatino"/>
              <a:sym typeface="Palatino"/>
            </a:endParaRPr>
          </a:p>
          <a:p>
            <a:pPr indent="-412750" lvl="0" marL="457200" rtl="0" algn="l">
              <a:lnSpc>
                <a:spcPct val="115000"/>
              </a:lnSpc>
              <a:spcBef>
                <a:spcPts val="0"/>
              </a:spcBef>
              <a:spcAft>
                <a:spcPts val="0"/>
              </a:spcAft>
              <a:buSzPts val="2900"/>
              <a:buFont typeface="Palatino"/>
              <a:buChar char="●"/>
            </a:pPr>
            <a:r>
              <a:rPr lang="en-IN" sz="2900">
                <a:latin typeface="Palatino"/>
                <a:ea typeface="Palatino"/>
                <a:cs typeface="Palatino"/>
                <a:sym typeface="Palatino"/>
              </a:rPr>
              <a:t>We used this dataset to train the model mentioned below.</a:t>
            </a:r>
            <a:endParaRPr sz="2900">
              <a:latin typeface="Palatino"/>
              <a:ea typeface="Palatino"/>
              <a:cs typeface="Palatino"/>
              <a:sym typeface="Palatino"/>
            </a:endParaRPr>
          </a:p>
        </p:txBody>
      </p:sp>
      <p:sp>
        <p:nvSpPr>
          <p:cNvPr id="139" name="Google Shape;139;p20"/>
          <p:cNvSpPr txBox="1"/>
          <p:nvPr>
            <p:ph type="ctrTitle"/>
          </p:nvPr>
        </p:nvSpPr>
        <p:spPr>
          <a:xfrm>
            <a:off x="1524000" y="924227"/>
            <a:ext cx="9144000" cy="1272600"/>
          </a:xfrm>
          <a:prstGeom prst="rect">
            <a:avLst/>
          </a:prstGeom>
          <a:noFill/>
          <a:ln>
            <a:noFill/>
          </a:ln>
          <a:effectLst>
            <a:outerShdw blurRad="57150" rotWithShape="0" algn="bl" dir="5400000" dist="19050">
              <a:srgbClr val="000000">
                <a:alpha val="49803"/>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000"/>
              <a:buNone/>
            </a:pPr>
            <a:r>
              <a:rPr b="1" lang="en-IN" sz="6300">
                <a:solidFill>
                  <a:srgbClr val="5D2A85"/>
                </a:solidFill>
                <a:latin typeface="EB Garamond"/>
                <a:ea typeface="EB Garamond"/>
                <a:cs typeface="EB Garamond"/>
                <a:sym typeface="EB Garamond"/>
              </a:rPr>
              <a:t>Data Set</a:t>
            </a:r>
            <a:endParaRPr b="1" sz="6300">
              <a:solidFill>
                <a:srgbClr val="5D2A85"/>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b="7355" l="0" r="0" t="0"/>
          <a:stretch/>
        </p:blipFill>
        <p:spPr>
          <a:xfrm>
            <a:off x="336363" y="424412"/>
            <a:ext cx="11519275" cy="6009175"/>
          </a:xfrm>
          <a:prstGeom prst="rect">
            <a:avLst/>
          </a:prstGeom>
          <a:noFill/>
          <a:ln>
            <a:noFill/>
          </a:ln>
          <a:effectLst>
            <a:outerShdw blurRad="57150" rotWithShape="0" algn="bl" dir="5400000" dist="19050">
              <a:srgbClr val="000000">
                <a:alpha val="49803"/>
              </a:srgbClr>
            </a:outerShdw>
          </a:effectLst>
        </p:spPr>
      </p:pic>
      <p:pic>
        <p:nvPicPr>
          <p:cNvPr id="145" name="Google Shape;145;p21"/>
          <p:cNvPicPr preferRelativeResize="0"/>
          <p:nvPr/>
        </p:nvPicPr>
        <p:blipFill>
          <a:blip r:embed="rId4">
            <a:alphaModFix/>
          </a:blip>
          <a:stretch>
            <a:fillRect/>
          </a:stretch>
        </p:blipFill>
        <p:spPr>
          <a:xfrm>
            <a:off x="254500" y="424400"/>
            <a:ext cx="11601124" cy="6009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